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 id="2147483651" r:id="rId6"/>
    <p:sldMasterId id="2147483653" r:id="rId7"/>
    <p:sldMasterId id="2147483658" r:id="rId8"/>
  </p:sldMasterIdLst>
  <p:notesMasterIdLst>
    <p:notesMasterId r:id="rId35"/>
  </p:notesMasterIdLst>
  <p:sldIdLst>
    <p:sldId id="256"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302" r:id="rId31"/>
    <p:sldId id="297" r:id="rId32"/>
    <p:sldId id="298" r:id="rId33"/>
    <p:sldId id="300" r:id="rId34"/>
  </p:sldIdLst>
  <p:sldSz cx="9144000" cy="5143500" type="screen16x9"/>
  <p:notesSz cx="6858000" cy="9144000"/>
  <p:defaultText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98D0F0"/>
    <a:srgbClr val="2C75A2"/>
    <a:srgbClr val="EDF5F8"/>
    <a:srgbClr val="75A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2104" autoAdjust="0"/>
  </p:normalViewPr>
  <p:slideViewPr>
    <p:cSldViewPr>
      <p:cViewPr varScale="1">
        <p:scale>
          <a:sx n="139" d="100"/>
          <a:sy n="139" d="100"/>
        </p:scale>
        <p:origin x="168"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622F4-97F7-47A1-9320-884B324A9EB8}" type="datetimeFigureOut">
              <a:rPr lang="en-US" smtClean="0"/>
              <a:t>1/31/2014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3563D8-F75B-49F0-A3D7-18D5E1D32397}" type="slidenum">
              <a:rPr lang="en-US" smtClean="0"/>
              <a:t>‹#›</a:t>
            </a:fld>
            <a:endParaRPr lang="en-US"/>
          </a:p>
        </p:txBody>
      </p:sp>
    </p:spTree>
    <p:extLst>
      <p:ext uri="{BB962C8B-B14F-4D97-AF65-F5344CB8AC3E}">
        <p14:creationId xmlns:p14="http://schemas.microsoft.com/office/powerpoint/2010/main" val="3183927000"/>
      </p:ext>
    </p:extLst>
  </p:cSld>
  <p:clrMap bg1="lt1" tx1="dk1" bg2="lt2" tx2="dk2" accent1="accent1" accent2="accent2" accent3="accent3" accent4="accent4" accent5="accent5" accent6="accent6" hlink="hlink" folHlink="folHlink"/>
  <p:notesStyle>
    <a:lvl1pPr marL="0" algn="l" defTabSz="914166" rtl="0" eaLnBrk="1" latinLnBrk="0" hangingPunct="1">
      <a:defRPr sz="1200" kern="1200">
        <a:solidFill>
          <a:schemeClr val="tx1"/>
        </a:solidFill>
        <a:latin typeface="+mn-lt"/>
        <a:ea typeface="+mn-ea"/>
        <a:cs typeface="+mn-cs"/>
      </a:defRPr>
    </a:lvl1pPr>
    <a:lvl2pPr marL="457083" algn="l" defTabSz="914166" rtl="0" eaLnBrk="1" latinLnBrk="0" hangingPunct="1">
      <a:defRPr sz="1200" kern="1200">
        <a:solidFill>
          <a:schemeClr val="tx1"/>
        </a:solidFill>
        <a:latin typeface="+mn-lt"/>
        <a:ea typeface="+mn-ea"/>
        <a:cs typeface="+mn-cs"/>
      </a:defRPr>
    </a:lvl2pPr>
    <a:lvl3pPr marL="914166" algn="l" defTabSz="914166" rtl="0" eaLnBrk="1" latinLnBrk="0" hangingPunct="1">
      <a:defRPr sz="1200" kern="1200">
        <a:solidFill>
          <a:schemeClr val="tx1"/>
        </a:solidFill>
        <a:latin typeface="+mn-lt"/>
        <a:ea typeface="+mn-ea"/>
        <a:cs typeface="+mn-cs"/>
      </a:defRPr>
    </a:lvl3pPr>
    <a:lvl4pPr marL="1371249" algn="l" defTabSz="914166" rtl="0" eaLnBrk="1" latinLnBrk="0" hangingPunct="1">
      <a:defRPr sz="1200" kern="1200">
        <a:solidFill>
          <a:schemeClr val="tx1"/>
        </a:solidFill>
        <a:latin typeface="+mn-lt"/>
        <a:ea typeface="+mn-ea"/>
        <a:cs typeface="+mn-cs"/>
      </a:defRPr>
    </a:lvl4pPr>
    <a:lvl5pPr marL="1828332" algn="l" defTabSz="914166" rtl="0" eaLnBrk="1" latinLnBrk="0" hangingPunct="1">
      <a:defRPr sz="1200" kern="1200">
        <a:solidFill>
          <a:schemeClr val="tx1"/>
        </a:solidFill>
        <a:latin typeface="+mn-lt"/>
        <a:ea typeface="+mn-ea"/>
        <a:cs typeface="+mn-cs"/>
      </a:defRPr>
    </a:lvl5pPr>
    <a:lvl6pPr marL="2285415" algn="l" defTabSz="914166" rtl="0" eaLnBrk="1" latinLnBrk="0" hangingPunct="1">
      <a:defRPr sz="1200" kern="1200">
        <a:solidFill>
          <a:schemeClr val="tx1"/>
        </a:solidFill>
        <a:latin typeface="+mn-lt"/>
        <a:ea typeface="+mn-ea"/>
        <a:cs typeface="+mn-cs"/>
      </a:defRPr>
    </a:lvl6pPr>
    <a:lvl7pPr marL="2742498" algn="l" defTabSz="914166" rtl="0" eaLnBrk="1" latinLnBrk="0" hangingPunct="1">
      <a:defRPr sz="1200" kern="1200">
        <a:solidFill>
          <a:schemeClr val="tx1"/>
        </a:solidFill>
        <a:latin typeface="+mn-lt"/>
        <a:ea typeface="+mn-ea"/>
        <a:cs typeface="+mn-cs"/>
      </a:defRPr>
    </a:lvl7pPr>
    <a:lvl8pPr marL="3199580" algn="l" defTabSz="914166" rtl="0" eaLnBrk="1" latinLnBrk="0" hangingPunct="1">
      <a:defRPr sz="1200" kern="1200">
        <a:solidFill>
          <a:schemeClr val="tx1"/>
        </a:solidFill>
        <a:latin typeface="+mn-lt"/>
        <a:ea typeface="+mn-ea"/>
        <a:cs typeface="+mn-cs"/>
      </a:defRPr>
    </a:lvl8pPr>
    <a:lvl9pPr marL="3656664" algn="l" defTabSz="91416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businessinsider.com/200-million-want-a-microsoft-tablet-2013-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1</a:t>
            </a:fld>
            <a:endParaRPr lang="en-US"/>
          </a:p>
        </p:txBody>
      </p:sp>
    </p:spTree>
    <p:extLst>
      <p:ext uri="{BB962C8B-B14F-4D97-AF65-F5344CB8AC3E}">
        <p14:creationId xmlns:p14="http://schemas.microsoft.com/office/powerpoint/2010/main" val="4027327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security, familiar programs and more powerful software</a:t>
            </a:r>
            <a:r>
              <a:rPr lang="en-US" baseline="0" dirty="0" smtClean="0"/>
              <a:t> . . . w</a:t>
            </a:r>
            <a:r>
              <a:rPr lang="en-US" dirty="0" smtClean="0"/>
              <a:t>hen</a:t>
            </a:r>
            <a:r>
              <a:rPr lang="en-US" baseline="0" dirty="0" smtClean="0"/>
              <a:t> needing to get real work done, more people in business want to work on a Windows tablet</a:t>
            </a:r>
          </a:p>
          <a:p>
            <a:endParaRPr lang="en-US" baseline="0" dirty="0" smtClean="0"/>
          </a:p>
          <a:p>
            <a:r>
              <a:rPr lang="en-US" sz="1200" kern="1200" dirty="0" smtClean="0">
                <a:solidFill>
                  <a:schemeClr val="tx1"/>
                </a:solidFill>
                <a:effectLst/>
                <a:latin typeface="+mn-lt"/>
                <a:ea typeface="+mn-ea"/>
                <a:cs typeface="+mn-cs"/>
              </a:rPr>
              <a:t>Forrester 2013 Mobile Workforce Adoption Trends: Forrester surveyed nearly 10,000 enterprise employees in 16 countries and found that 32 percent want a Windows tablet to use for work. This compares to 26 percent who want an iPad and 12 percent who want an Android tablet.  </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http://www.businessinsider.com/200-million-want-a-microsoft-tablet-2013-2</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4A2885B-73F1-47D2-956D-5BCCF738906F}" type="slidenum">
              <a:rPr lang="en-US" smtClean="0"/>
              <a:t>11</a:t>
            </a:fld>
            <a:endParaRPr lang="en-US" dirty="0"/>
          </a:p>
        </p:txBody>
      </p:sp>
    </p:spTree>
    <p:extLst>
      <p:ext uri="{BB962C8B-B14F-4D97-AF65-F5344CB8AC3E}">
        <p14:creationId xmlns:p14="http://schemas.microsoft.com/office/powerpoint/2010/main" val="1625836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1/31/2014 10:36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6996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smtClean="0"/>
          </a:p>
          <a:p>
            <a:pPr lvl="0"/>
            <a:r>
              <a:rPr lang="en-US" b="1" dirty="0" smtClean="0"/>
              <a:t>Windows </a:t>
            </a:r>
            <a:r>
              <a:rPr lang="en-US" b="1" dirty="0"/>
              <a:t>Store</a:t>
            </a:r>
          </a:p>
          <a:p>
            <a:pPr marL="172417" indent="-172417">
              <a:buFont typeface="Arial" panose="020B0604020202020204" pitchFamily="34" charset="0"/>
              <a:buChar char="•"/>
            </a:pPr>
            <a:r>
              <a:rPr lang="en-US" dirty="0"/>
              <a:t>Super flexible terms to enable developers to make money – this is not a strength for apple, frankly</a:t>
            </a:r>
          </a:p>
          <a:p>
            <a:pPr marL="172417" indent="-172417">
              <a:buFont typeface="Arial" panose="020B0604020202020204" pitchFamily="34" charset="0"/>
              <a:buChar char="•"/>
            </a:pPr>
            <a:r>
              <a:rPr lang="en-US" dirty="0"/>
              <a:t>70/30 split, but a low bar of $25K in revenue to accelerate that to 80/20 … apps that do well and achieve popularity with users create a path for the developer to make more money</a:t>
            </a:r>
          </a:p>
          <a:p>
            <a:pPr marL="172417" indent="-172417">
              <a:buFont typeface="Arial" panose="020B0604020202020204" pitchFamily="34" charset="0"/>
              <a:buChar char="•"/>
            </a:pPr>
            <a:r>
              <a:rPr lang="en-US" dirty="0"/>
              <a:t>Use your own commerce platform … it goes to 100% - developers keep everything</a:t>
            </a:r>
          </a:p>
          <a:p>
            <a:pPr marL="172417" indent="-172417">
              <a:buFont typeface="Arial" panose="020B0604020202020204" pitchFamily="34" charset="0"/>
              <a:buChar char="•"/>
            </a:pPr>
            <a:r>
              <a:rPr lang="en-US" dirty="0"/>
              <a:t>In-app purchasing is no problem</a:t>
            </a:r>
          </a:p>
          <a:p>
            <a:pPr marL="172417" indent="-172417">
              <a:buFont typeface="Arial" panose="020B0604020202020204" pitchFamily="34" charset="0"/>
              <a:buChar char="•"/>
            </a:pPr>
            <a:r>
              <a:rPr lang="en-US" dirty="0"/>
              <a:t>3</a:t>
            </a:r>
            <a:r>
              <a:rPr lang="en-US" baseline="30000" dirty="0"/>
              <a:t>rd</a:t>
            </a:r>
            <a:r>
              <a:rPr lang="en-US" dirty="0"/>
              <a:t>-party ad controls are no problem – you want to use Google for ads?  Totally fine</a:t>
            </a:r>
          </a:p>
          <a:p>
            <a:pPr marL="172417" indent="-172417">
              <a:buFont typeface="Arial" panose="020B0604020202020204" pitchFamily="34" charset="0"/>
              <a:buChar char="•"/>
            </a:pPr>
            <a:r>
              <a:rPr lang="en-US" b="1" dirty="0" smtClean="0"/>
              <a:t>Windows</a:t>
            </a:r>
            <a:r>
              <a:rPr lang="en-US" b="1" baseline="0" dirty="0" smtClean="0"/>
              <a:t> 8.1 </a:t>
            </a:r>
            <a:r>
              <a:rPr lang="en-US" baseline="0" dirty="0" smtClean="0"/>
              <a:t>brings store improvements including: automatic app updates; proxy authentication for enterprise scenarios; support for large in-app purchase catalogs; store results will be powered by Bing analytics and new and improved store catalog pages</a:t>
            </a:r>
            <a:endParaRPr lang="en-US" dirty="0" smtClean="0"/>
          </a:p>
          <a:p>
            <a:pPr marL="172417" indent="-172417">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024244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other things that drives us and is at play for us on a daily basis is the feedback cycle of our first-party workloads. We have perhaps the most diverse set of first-party workloads – the SaaS applications we run ourselves -- at Microsoft. </a:t>
            </a:r>
            <a:br>
              <a:rPr lang="en-US" dirty="0"/>
            </a:br>
            <a:endParaRPr lang="en-US" sz="900" kern="6000" spc="-102" dirty="0">
              <a:ln w="3175">
                <a:noFill/>
              </a:ln>
              <a:gradFill>
                <a:gsLst>
                  <a:gs pos="1250">
                    <a:srgbClr val="F9F9F9"/>
                  </a:gs>
                  <a:gs pos="100000">
                    <a:srgbClr val="F9F9F9"/>
                  </a:gs>
                </a:gsLst>
                <a:lin ang="5400000" scaled="0"/>
              </a:gradFill>
              <a:latin typeface="Segoe UI Light" pitchFamily="34" charset="0"/>
              <a:cs typeface="Arial"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39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C4A7D0-6BDA-4239-956D-E9BFFB9C5CBC}" type="datetime1">
              <a:rPr lang="en-US" smtClean="0">
                <a:solidFill>
                  <a:prstClr val="black"/>
                </a:solidFill>
              </a:rPr>
              <a:pPr/>
              <a:t>1/31/2014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91820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9900" y="620713"/>
            <a:ext cx="3365500" cy="1892300"/>
          </a:xfrm>
        </p:spPr>
      </p:sp>
      <p:sp>
        <p:nvSpPr>
          <p:cNvPr id="3" name="Notes Placeholder 2"/>
          <p:cNvSpPr>
            <a:spLocks noGrp="1"/>
          </p:cNvSpPr>
          <p:nvPr>
            <p:ph type="body" idx="1"/>
          </p:nvPr>
        </p:nvSpPr>
        <p:spPr>
          <a:xfrm>
            <a:off x="684560" y="2869519"/>
            <a:ext cx="5476479" cy="5601143"/>
          </a:xfrm>
        </p:spPr>
        <p:txBody>
          <a:bodyPr/>
          <a:lstStyle/>
          <a:p>
            <a:r>
              <a:rPr lang="en-US" dirty="0"/>
              <a:t>For Microsoft, the runtime for the cloud OS is a set of capabilities that will enable development against the cloud design point and new app patterns.  It’s comprised of a core set of capabilities such as virtual machines, websites, and media &amp; mobile services that developers can extend through higher level services such as identity, data, and integration.  In addition, application/SaaS-level extensibility also enables an increasingly relevant class of apps, especially for business application developers.  As developers shift toward the emerging app pattern, this portfolio of capabilities will become the baseline set of requirements, and only Microsoft has this portfolio today</a:t>
            </a:r>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910958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43075" y="588963"/>
            <a:ext cx="3359150" cy="1889125"/>
          </a:xfrm>
        </p:spPr>
      </p:sp>
      <p:sp>
        <p:nvSpPr>
          <p:cNvPr id="3" name="Notes Placeholder 2"/>
          <p:cNvSpPr>
            <a:spLocks noGrp="1"/>
          </p:cNvSpPr>
          <p:nvPr>
            <p:ph type="body" idx="1"/>
          </p:nvPr>
        </p:nvSpPr>
        <p:spPr>
          <a:xfrm>
            <a:off x="684560" y="2838994"/>
            <a:ext cx="5476479" cy="5692722"/>
          </a:xfrm>
        </p:spPr>
        <p:txBody>
          <a:bodyPr/>
          <a:lstStyle/>
          <a:p>
            <a:r>
              <a:rPr lang="en-US" b="1" dirty="0" smtClean="0"/>
              <a:t>Key Points:</a:t>
            </a:r>
            <a:endParaRPr lang="en-US" b="0" dirty="0" smtClean="0"/>
          </a:p>
          <a:p>
            <a:pPr marL="171450" indent="-171450">
              <a:buFont typeface="Arial" panose="020B0604020202020204" pitchFamily="34" charset="0"/>
              <a:buChar char="•"/>
            </a:pPr>
            <a:r>
              <a:rPr lang="en-US" dirty="0" smtClean="0"/>
              <a:t>Windows</a:t>
            </a:r>
            <a:r>
              <a:rPr lang="en-US" baseline="0" dirty="0" smtClean="0"/>
              <a:t> is our platform for both devices and services, server and cloud</a:t>
            </a:r>
            <a:endParaRPr lang="en-US" dirty="0" smtClean="0"/>
          </a:p>
          <a:p>
            <a:pPr marL="171450" indent="-171450">
              <a:buFont typeface="Arial" panose="020B0604020202020204" pitchFamily="34" charset="0"/>
              <a:buChar char="•"/>
            </a:pPr>
            <a:r>
              <a:rPr lang="en-US" dirty="0" smtClean="0"/>
              <a:t>Common thread across all of Windows – PC, Tablet, Phone, Server, Cloud, Data – It is all Windows</a:t>
            </a:r>
          </a:p>
          <a:p>
            <a:pPr marL="171450" indent="-171450">
              <a:buFont typeface="Arial" panose="020B0604020202020204" pitchFamily="34" charset="0"/>
              <a:buChar char="•"/>
            </a:pPr>
            <a:r>
              <a:rPr lang="en-US" dirty="0" smtClean="0"/>
              <a:t>What we learn from hosting some of</a:t>
            </a:r>
            <a:r>
              <a:rPr lang="en-US" baseline="0" dirty="0" smtClean="0"/>
              <a:t> the largest services in the world we implement in our products. </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673318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We're building a very robust Windows Azure app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the bottom of the app model is our infrastructure. Datacenters.</a:t>
            </a:r>
            <a:r>
              <a:rPr lang="en-US" sz="1200" kern="1200" baseline="0" dirty="0" smtClean="0">
                <a:solidFill>
                  <a:schemeClr val="tx1"/>
                </a:solidFill>
                <a:effectLst/>
                <a:latin typeface="+mn-lt"/>
                <a:ea typeface="+mn-ea"/>
                <a:cs typeface="+mn-cs"/>
              </a:rPr>
              <a:t> Edge n</a:t>
            </a:r>
            <a:r>
              <a:rPr lang="en-US" sz="1200" kern="1200" dirty="0" smtClean="0">
                <a:solidFill>
                  <a:schemeClr val="tx1"/>
                </a:solidFill>
                <a:effectLst/>
                <a:latin typeface="+mn-lt"/>
                <a:ea typeface="+mn-ea"/>
                <a:cs typeface="+mn-cs"/>
              </a:rPr>
              <a:t>etwork. At the compute-storage-network level, at the datacenter scale and multi-datacenter scale. And that really is the operating system that is Windows at the backend, at this point, which in fact shipped even in Windows Server for a different scale unit.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Application containers. And we're unique in providing a complete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plus </a:t>
            </a:r>
            <a:r>
              <a:rPr lang="en-US" sz="1200" kern="1200" dirty="0" err="1" smtClean="0">
                <a:solidFill>
                  <a:schemeClr val="tx1"/>
                </a:solidFill>
                <a:effectLst/>
                <a:latin typeface="+mn-lt"/>
                <a:ea typeface="+mn-ea"/>
                <a:cs typeface="+mn-cs"/>
              </a:rPr>
              <a:t>PaaS</a:t>
            </a:r>
            <a:r>
              <a:rPr lang="en-US" sz="1200" kern="1200" dirty="0" smtClean="0">
                <a:solidFill>
                  <a:schemeClr val="tx1"/>
                </a:solidFill>
                <a:effectLst/>
                <a:latin typeface="+mn-lt"/>
                <a:ea typeface="+mn-ea"/>
                <a:cs typeface="+mn-cs"/>
              </a:rPr>
              <a:t>, which is infrastructure as a service and platform as a service capability when it comes to application containers. Everything from virtual machines with full persistence to websites to mobile to media services to cloud services. So that capability is what allows you to build these rich applications and very capable applications.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Beyond that, we also believe that we can completely change the economics of what complex applications have needed in the past. We can take both productivity around development and continuous deployment and cycling through your code of any complex application and reduce it by orders of magnitude.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Take identity. We are going to change the nature of how people set up your applications to be able to accept multiple identities, have strong authentication and authorization, how to have a directory with rich people schema underneath it that you can use for authorization.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Integration, take all of the complex business-to-business or EI type of project that you have to write a lot of setup before you even write the core logic; we want to change the very nature of how you go about that with our integration services.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when it comes to data, there is not a single application now that doesn't have a diverse set of needs when it comes to the data from everything from SQL to </a:t>
            </a:r>
            <a:r>
              <a:rPr lang="en-US" sz="1200" kern="1200" dirty="0" err="1" smtClean="0">
                <a:solidFill>
                  <a:schemeClr val="tx1"/>
                </a:solidFill>
                <a:effectLst/>
                <a:latin typeface="+mn-lt"/>
                <a:ea typeface="+mn-ea"/>
                <a:cs typeface="+mn-cs"/>
              </a:rPr>
              <a:t>NoSQL</a:t>
            </a:r>
            <a:r>
              <a:rPr lang="en-US" sz="1200" kern="1200" dirty="0" smtClean="0">
                <a:solidFill>
                  <a:schemeClr val="tx1"/>
                </a:solidFill>
                <a:effectLst/>
                <a:latin typeface="+mn-lt"/>
                <a:ea typeface="+mn-ea"/>
                <a:cs typeface="+mn-cs"/>
              </a:rPr>
              <a:t>, all types of processing from transactional to streaming to interactive BI to </a:t>
            </a:r>
            <a:r>
              <a:rPr lang="en-US" sz="1200" kern="1200" dirty="0" err="1" smtClean="0">
                <a:solidFill>
                  <a:schemeClr val="tx1"/>
                </a:solidFill>
                <a:effectLst/>
                <a:latin typeface="+mn-lt"/>
                <a:ea typeface="+mn-ea"/>
                <a:cs typeface="+mn-cs"/>
              </a:rPr>
              <a:t>MapReduce</a:t>
            </a:r>
            <a:r>
              <a:rPr lang="en-US" sz="1200" kern="1200" dirty="0" smtClean="0">
                <a:solidFill>
                  <a:schemeClr val="tx1"/>
                </a:solidFill>
                <a:effectLst/>
                <a:latin typeface="+mn-lt"/>
                <a:ea typeface="+mn-ea"/>
                <a:cs typeface="+mn-cs"/>
              </a:rPr>
              <a:t>. And we have a full portfolio of storage technologies all provided as platform services so that your application development can be that much richer and that much easier.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obviously, the story will not be complete without great tooling and great programming model. </a:t>
            </a: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1/31/2014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061233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There are a number of</a:t>
            </a:r>
            <a:r>
              <a:rPr lang="en-US" sz="1200" b="0" kern="1200" baseline="0" dirty="0" smtClean="0">
                <a:solidFill>
                  <a:schemeClr val="tx1"/>
                </a:solidFill>
                <a:effectLst/>
                <a:latin typeface="+mn-lt"/>
                <a:ea typeface="+mn-ea"/>
                <a:cs typeface="+mn-cs"/>
              </a:rPr>
              <a:t> scenarios where you can quickly take advantage of the power of Windows Azure:</a:t>
            </a:r>
            <a:endParaRPr lang="en-US" sz="1200" b="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Extend your infrastructure:</a:t>
            </a:r>
          </a:p>
          <a:p>
            <a:r>
              <a:rPr lang="en-US" dirty="0" smtClean="0"/>
              <a:t>Windows Azure Infrastructure services</a:t>
            </a:r>
            <a:r>
              <a:rPr lang="en-US" baseline="0" dirty="0" smtClean="0"/>
              <a:t> allows you to spin up or tear down virtual machines easily. </a:t>
            </a:r>
          </a:p>
          <a:p>
            <a:endParaRPr lang="en-US" dirty="0" smtClean="0"/>
          </a:p>
          <a:p>
            <a:r>
              <a:rPr lang="en-US" sz="1200" b="1" kern="1200" dirty="0" err="1" smtClean="0">
                <a:solidFill>
                  <a:schemeClr val="tx1"/>
                </a:solidFill>
                <a:effectLst/>
                <a:latin typeface="+mn-lt"/>
                <a:ea typeface="+mn-ea"/>
                <a:cs typeface="+mn-cs"/>
              </a:rPr>
              <a:t>Dev</a:t>
            </a:r>
            <a:r>
              <a:rPr lang="en-US" sz="1200" b="1" kern="1200" dirty="0" smtClean="0">
                <a:solidFill>
                  <a:schemeClr val="tx1"/>
                </a:solidFill>
                <a:effectLst/>
                <a:latin typeface="+mn-lt"/>
                <a:ea typeface="+mn-ea"/>
                <a:cs typeface="+mn-cs"/>
              </a:rPr>
              <a:t>, Test, run your</a:t>
            </a:r>
            <a:r>
              <a:rPr lang="en-US" sz="1200" b="1" kern="1200" baseline="0" dirty="0" smtClean="0">
                <a:solidFill>
                  <a:schemeClr val="tx1"/>
                </a:solidFill>
                <a:effectLst/>
                <a:latin typeface="+mn-lt"/>
                <a:ea typeface="+mn-ea"/>
                <a:cs typeface="+mn-cs"/>
              </a:rPr>
              <a:t> apps</a:t>
            </a:r>
          </a:p>
          <a:p>
            <a:r>
              <a:rPr lang="en-US" dirty="0" err="1" smtClean="0"/>
              <a:t>Dev</a:t>
            </a:r>
            <a:r>
              <a:rPr lang="en-US" dirty="0" smtClean="0"/>
              <a:t> and test is</a:t>
            </a:r>
            <a:r>
              <a:rPr lang="en-US" baseline="0" dirty="0" smtClean="0"/>
              <a:t> critical step of building apps, and you can readily use VMs for this.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smtClean="0"/>
              <a:t>In addition, there are </a:t>
            </a:r>
            <a:r>
              <a:rPr lang="en-US" b="1" dirty="0" smtClean="0"/>
              <a:t>ready- to-use-services</a:t>
            </a:r>
            <a:r>
              <a:rPr lang="en-US" dirty="0" smtClean="0"/>
              <a:t> in Windows Azure such as caching or </a:t>
            </a:r>
            <a:r>
              <a:rPr lang="en-US" dirty="0" err="1" smtClean="0"/>
              <a:t>NoSQL</a:t>
            </a:r>
            <a:r>
              <a:rPr lang="en-US" dirty="0" smtClean="0"/>
              <a:t> databases or SQL Database which eliminate</a:t>
            </a:r>
            <a:r>
              <a:rPr lang="en-US" baseline="0" dirty="0" smtClean="0"/>
              <a:t> any set-up time when creating apps</a:t>
            </a:r>
            <a:r>
              <a:rPr lang="en-US" dirty="0" smtClean="0"/>
              <a:t>. </a:t>
            </a:r>
          </a:p>
          <a:p>
            <a:pPr marL="0" marR="0" indent="0" algn="l" defTabSz="932503"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503" rtl="0" eaLnBrk="1" fontAlgn="auto" latinLnBrk="0" hangingPunct="1">
              <a:lnSpc>
                <a:spcPct val="90000"/>
              </a:lnSpc>
              <a:spcBef>
                <a:spcPts val="0"/>
              </a:spcBef>
              <a:spcAft>
                <a:spcPts val="340"/>
              </a:spcAft>
              <a:buClrTx/>
              <a:buSzTx/>
              <a:buFontTx/>
              <a:buNone/>
              <a:tabLst/>
              <a:defRPr/>
            </a:pPr>
            <a:r>
              <a:rPr lang="en-US" b="1" dirty="0" smtClean="0"/>
              <a:t>Web</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spc="0" dirty="0" smtClean="0">
                <a:ln w="3175">
                  <a:noFill/>
                </a:ln>
                <a:solidFill>
                  <a:srgbClr val="FFFFFF"/>
                </a:solidFill>
                <a:latin typeface="Segoe UI Light" pitchFamily="34" charset="0"/>
                <a:ea typeface="+mn-ea"/>
                <a:cs typeface="Arial" charset="0"/>
              </a:rPr>
              <a:t>Windows Azure also provides platform as a service solutions,</a:t>
            </a:r>
            <a:r>
              <a:rPr lang="en-US" sz="1200" kern="1200" spc="0" baseline="0" dirty="0" smtClean="0">
                <a:ln w="3175">
                  <a:noFill/>
                </a:ln>
                <a:solidFill>
                  <a:srgbClr val="FFFFFF"/>
                </a:solidFill>
                <a:latin typeface="Segoe UI Light" pitchFamily="34" charset="0"/>
                <a:ea typeface="+mn-ea"/>
                <a:cs typeface="Arial" charset="0"/>
              </a:rPr>
              <a:t> such as Windows Azure Web Sites.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lvl="0" indent="0" algn="l" defTabSz="932623" rtl="0" eaLnBrk="1" fontAlgn="auto" latinLnBrk="0" hangingPunct="1">
              <a:lnSpc>
                <a:spcPct val="90000"/>
              </a:lnSpc>
              <a:spcBef>
                <a:spcPts val="0"/>
              </a:spcBef>
              <a:spcAft>
                <a:spcPts val="340"/>
              </a:spcAft>
              <a:buClrTx/>
              <a:buSzTx/>
              <a:buFontTx/>
              <a:buNone/>
              <a:tabLst/>
              <a:defRPr/>
            </a:pPr>
            <a:r>
              <a:rPr lang="en-US" b="1" dirty="0" smtClean="0"/>
              <a:t>Mobile</a:t>
            </a:r>
            <a:r>
              <a:rPr lang="en-US" dirty="0" smtClean="0"/>
              <a:t/>
            </a:r>
            <a:br>
              <a:rPr lang="en-US" dirty="0" smtClean="0"/>
            </a:br>
            <a:r>
              <a:rPr lang="en-US" dirty="0" smtClean="0"/>
              <a:t>Windows</a:t>
            </a:r>
            <a:r>
              <a:rPr lang="en-US" baseline="0" dirty="0" smtClean="0"/>
              <a:t> Azure Mobile Services </a:t>
            </a:r>
            <a:r>
              <a:rPr lang="en-US" sz="1200" spc="-50" baseline="0" dirty="0" smtClean="0">
                <a:gradFill>
                  <a:gsLst>
                    <a:gs pos="0">
                      <a:srgbClr val="505050"/>
                    </a:gs>
                    <a:gs pos="100000">
                      <a:srgbClr val="505050"/>
                    </a:gs>
                  </a:gsLst>
                  <a:lin ang="5400000" scaled="1"/>
                </a:gradFill>
              </a:rPr>
              <a:t>m</a:t>
            </a:r>
            <a:r>
              <a:rPr lang="en-US" sz="1200" spc="-50" dirty="0" smtClean="0">
                <a:gradFill>
                  <a:gsLst>
                    <a:gs pos="0">
                      <a:srgbClr val="505050"/>
                    </a:gs>
                    <a:gs pos="100000">
                      <a:srgbClr val="505050"/>
                    </a:gs>
                  </a:gsLst>
                  <a:lin ang="5400000" scaled="1"/>
                </a:gradFill>
              </a:rPr>
              <a:t>akes </a:t>
            </a:r>
            <a:r>
              <a:rPr lang="en-US" sz="1200" spc="-50" dirty="0" smtClean="0">
                <a:solidFill>
                  <a:srgbClr val="00188F"/>
                </a:solidFill>
              </a:rPr>
              <a:t>it fast and easy to build cross-platform mobile apps that scale. </a:t>
            </a:r>
            <a:r>
              <a:rPr lang="en-US" sz="1200" spc="-50" dirty="0" smtClean="0">
                <a:gradFill>
                  <a:gsLst>
                    <a:gs pos="0">
                      <a:srgbClr val="505050"/>
                    </a:gs>
                    <a:gs pos="100000">
                      <a:srgbClr val="505050"/>
                    </a:gs>
                  </a:gsLst>
                  <a:lin ang="5400000" scaled="1"/>
                </a:gradFill>
              </a:rPr>
              <a:t>This is a turnkey solution for storing data in the cloud, authenticating users, sending push notifications and adding server-side business logic.</a:t>
            </a: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1/31/2014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96347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588963"/>
            <a:ext cx="3152775" cy="1773237"/>
          </a:xfrm>
        </p:spPr>
      </p:sp>
      <p:sp>
        <p:nvSpPr>
          <p:cNvPr id="3" name="Notes Placeholder 2"/>
          <p:cNvSpPr>
            <a:spLocks noGrp="1"/>
          </p:cNvSpPr>
          <p:nvPr>
            <p:ph type="body" idx="1"/>
          </p:nvPr>
        </p:nvSpPr>
        <p:spPr>
          <a:xfrm>
            <a:off x="684560" y="2737238"/>
            <a:ext cx="5476479" cy="5794477"/>
          </a:xfrm>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4054476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trying to make it easier for</a:t>
            </a:r>
            <a:r>
              <a:rPr lang="en-US" baseline="0" dirty="0" smtClean="0"/>
              <a:t> you as a developer to target as many devices as possible and reuse as much code as possible.  You can see this in the shared kernel between Windows 8.1 and Windows Phone which provides a consistent networking stack and graphics.  You can also see this in the use of IE across phone, PC and Xbox.</a:t>
            </a:r>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t>22</a:t>
            </a:fld>
            <a:endParaRPr lang="en-US"/>
          </a:p>
        </p:txBody>
      </p:sp>
    </p:spTree>
    <p:extLst>
      <p:ext uri="{BB962C8B-B14F-4D97-AF65-F5344CB8AC3E}">
        <p14:creationId xmlns:p14="http://schemas.microsoft.com/office/powerpoint/2010/main" val="1155716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52638" y="722313"/>
            <a:ext cx="2716212" cy="1527175"/>
          </a:xfrm>
        </p:spPr>
      </p:sp>
      <p:sp>
        <p:nvSpPr>
          <p:cNvPr id="3" name="Notes Placeholder 2"/>
          <p:cNvSpPr>
            <a:spLocks noGrp="1"/>
          </p:cNvSpPr>
          <p:nvPr>
            <p:ph type="body" idx="1"/>
          </p:nvPr>
        </p:nvSpPr>
        <p:spPr>
          <a:xfrm>
            <a:off x="684560" y="2463838"/>
            <a:ext cx="5476479" cy="5606704"/>
          </a:xfrm>
        </p:spPr>
        <p:txBody>
          <a:bodyPr/>
          <a:lstStyle/>
          <a:p>
            <a:r>
              <a:rPr lang="en-US" b="1" dirty="0" smtClean="0"/>
              <a:t>Key Points:  </a:t>
            </a:r>
            <a:r>
              <a:rPr lang="en-US" b="0" dirty="0" smtClean="0"/>
              <a:t> </a:t>
            </a:r>
          </a:p>
          <a:p>
            <a:pPr marL="170541" indent="-170541">
              <a:buFont typeface="Arial" panose="020B0604020202020204" pitchFamily="34" charset="0"/>
              <a:buChar char="•"/>
            </a:pPr>
            <a:r>
              <a:rPr lang="en-US" dirty="0" smtClean="0"/>
              <a:t>Increase in devices and rise of services have</a:t>
            </a:r>
            <a:r>
              <a:rPr lang="en-US" baseline="0" dirty="0" smtClean="0"/>
              <a:t> dramatically impacted developers</a:t>
            </a:r>
            <a:endParaRPr lang="en-US" dirty="0" smtClean="0"/>
          </a:p>
          <a:p>
            <a:pPr marL="170541" indent="-170541">
              <a:buFont typeface="Arial" panose="020B0604020202020204" pitchFamily="34" charset="0"/>
              <a:buChar char="•"/>
            </a:pPr>
            <a:r>
              <a:rPr lang="en-US" dirty="0" smtClean="0"/>
              <a:t>Both are helping blur</a:t>
            </a:r>
            <a:r>
              <a:rPr lang="en-US" baseline="0" dirty="0" smtClean="0"/>
              <a:t> the line between “consumer” and “enterprise”.</a:t>
            </a:r>
            <a:endParaRPr lang="en-US" dirty="0" smtClean="0"/>
          </a:p>
          <a:p>
            <a:pPr marL="170541" indent="-170541">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A4A2885B-73F1-47D2-956D-5BCCF738906F}" type="slidenum">
              <a:rPr lang="en-US" smtClean="0"/>
              <a:t>2</a:t>
            </a:fld>
            <a:endParaRPr lang="en-US"/>
          </a:p>
        </p:txBody>
      </p:sp>
    </p:spTree>
    <p:extLst>
      <p:ext uri="{BB962C8B-B14F-4D97-AF65-F5344CB8AC3E}">
        <p14:creationId xmlns:p14="http://schemas.microsoft.com/office/powerpoint/2010/main" val="2359475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a:lnSpc>
                <a:spcPct val="115000"/>
              </a:lnSpc>
              <a:spcAft>
                <a:spcPts val="1000"/>
              </a:spcAft>
            </a:pPr>
            <a:r>
              <a:rPr lang="en-US" sz="1600" b="1" dirty="0" smtClean="0">
                <a:effectLst/>
                <a:latin typeface="Calibri" panose="020F0502020204030204" pitchFamily="34" charset="0"/>
                <a:ea typeface="Calibri" panose="020F0502020204030204" pitchFamily="34" charset="0"/>
                <a:cs typeface="Times New Roman" panose="02020603050405020304" pitchFamily="18" charset="0"/>
              </a:rPr>
              <a:t>Key Statements: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spcAft>
                <a:spcPts val="0"/>
              </a:spcAft>
              <a:buFont typeface="Arial" panose="020B0604020202020204" pitchFamily="34" charset="0"/>
              <a:buChar char="•"/>
            </a:pPr>
            <a:r>
              <a:rPr lang="en-US" sz="1200"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Another key attribute of our platform is the concept of common core, which provides unique opportunity for developers. No competitor can match this.</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Our Windows platform spans devices and cloud </a:t>
            </a:r>
            <a:r>
              <a:rPr lang="en-US" sz="1200" dirty="0" smtClean="0">
                <a:effectLst/>
                <a:latin typeface="Calibri" panose="020F0502020204030204" pitchFamily="34" charset="0"/>
                <a:ea typeface="Calibri" panose="020F0502020204030204" pitchFamily="34" charset="0"/>
                <a:cs typeface="Calibri" panose="020F0502020204030204" pitchFamily="34" charset="0"/>
              </a:rPr>
              <a:t>services, including Windows, Windows Phone, Windows Azure, Windows Server, Office, Bing, Xbox, Visual Studio and other tools and technologies. </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With common core, developers have the ability to take code, skill set, programming languages, and tools across PC, tablet, phone, and handheld device.</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In Enterprise space the deployment choice (public, private, hybrid) and enterprise grade credibility are key tenets for LOB applications.</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For commercial developers, on the other hand, the size of potential market combined with faster development paves an easier path to commercial success.</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indent="-171450" defTabSz="909517">
              <a:lnSpc>
                <a:spcPct val="90000"/>
              </a:lnSpc>
              <a:spcAft>
                <a:spcPts val="331"/>
              </a:spcAft>
              <a:buFont typeface="Arial" panose="020B0604020202020204" pitchFamily="34" charset="0"/>
              <a:buChar char="•"/>
              <a:defRPr/>
            </a:pPr>
            <a:endParaRPr lang="en-US" dirty="0"/>
          </a:p>
        </p:txBody>
      </p:sp>
      <p:sp>
        <p:nvSpPr>
          <p:cNvPr id="4" name="Date Placeholder 3"/>
          <p:cNvSpPr>
            <a:spLocks noGrp="1"/>
          </p:cNvSpPr>
          <p:nvPr>
            <p:ph type="dt" idx="10"/>
          </p:nvPr>
        </p:nvSpPr>
        <p:spPr/>
        <p:txBody>
          <a:bodyPr/>
          <a:lstStyle/>
          <a:p>
            <a:fld id="{D6DDADEE-5CA5-468A-9BF3-116CAE57484D}" type="datetime1">
              <a:rPr lang="en-US" smtClean="0">
                <a:solidFill>
                  <a:prstClr val="black"/>
                </a:solidFill>
              </a:rPr>
              <a:pPr/>
              <a:t>1/31/2014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61978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0525" y="673100"/>
            <a:ext cx="3244850" cy="1825625"/>
          </a:xfrm>
        </p:spPr>
      </p:sp>
      <p:sp>
        <p:nvSpPr>
          <p:cNvPr id="3" name="Notes Placeholder 2"/>
          <p:cNvSpPr>
            <a:spLocks noGrp="1"/>
          </p:cNvSpPr>
          <p:nvPr>
            <p:ph type="body" idx="1"/>
          </p:nvPr>
        </p:nvSpPr>
        <p:spPr>
          <a:xfrm>
            <a:off x="684560" y="2798290"/>
            <a:ext cx="5476479" cy="5733425"/>
          </a:xfrm>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196908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a:lnSpc>
                <a:spcPct val="115000"/>
              </a:lnSpc>
              <a:spcAft>
                <a:spcPts val="1000"/>
              </a:spcAft>
            </a:pPr>
            <a:r>
              <a:rPr lang="en-US" sz="1600" b="1" dirty="0" smtClean="0">
                <a:effectLst/>
                <a:latin typeface="Calibri" panose="020F0502020204030204" pitchFamily="34" charset="0"/>
                <a:ea typeface="Calibri" panose="020F0502020204030204" pitchFamily="34" charset="0"/>
                <a:cs typeface="Times New Roman" panose="02020603050405020304" pitchFamily="18" charset="0"/>
              </a:rPr>
              <a:t>Key Statements: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Aft>
                <a:spcPts val="0"/>
              </a:spcAft>
              <a:buFont typeface="Symbol" panose="05050102010706020507" pitchFamily="18" charset="2"/>
              <a:buNone/>
            </a:pPr>
            <a:r>
              <a:rPr lang="en-US" sz="1200" dirty="0" smtClean="0">
                <a:effectLst/>
                <a:latin typeface="Calibri" panose="020F0502020204030204" pitchFamily="34" charset="0"/>
                <a:ea typeface="Calibri" panose="020F0502020204030204" pitchFamily="34" charset="0"/>
                <a:cs typeface="Calibri" panose="020F0502020204030204" pitchFamily="34" charset="0"/>
              </a:rPr>
              <a:t>There are four</a:t>
            </a:r>
            <a:r>
              <a:rPr lang="en-US" sz="1200" baseline="0" dirty="0" smtClean="0">
                <a:effectLst/>
                <a:latin typeface="Calibri" panose="020F0502020204030204" pitchFamily="34" charset="0"/>
                <a:ea typeface="Calibri" panose="020F0502020204030204" pitchFamily="34" charset="0"/>
                <a:cs typeface="Calibri" panose="020F0502020204030204" pitchFamily="34" charset="0"/>
              </a:rPr>
              <a:t> </a:t>
            </a:r>
            <a:r>
              <a:rPr lang="en-US" sz="1200" dirty="0" smtClean="0">
                <a:effectLst/>
                <a:latin typeface="Calibri" panose="020F0502020204030204" pitchFamily="34" charset="0"/>
                <a:ea typeface="Calibri" panose="020F0502020204030204" pitchFamily="34" charset="0"/>
                <a:cs typeface="Calibri" panose="020F0502020204030204" pitchFamily="34" charset="0"/>
              </a:rPr>
              <a:t>big reasons developers (and businesses) should build on the Microsoft platform:</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228600" lvl="0" indent="-228600">
              <a:lnSpc>
                <a:spcPct val="105000"/>
              </a:lnSpc>
              <a:spcAft>
                <a:spcPts val="800"/>
              </a:spcAft>
              <a:buSzPts val="1000"/>
              <a:buFont typeface="+mj-lt"/>
              <a:buAutoNum type="arabicPeriod"/>
            </a:pPr>
            <a:r>
              <a:rPr lang="en-US" sz="1200" dirty="0" smtClean="0">
                <a:effectLst/>
              </a:rPr>
              <a:t>You can more easily </a:t>
            </a:r>
            <a:r>
              <a:rPr lang="en-US" sz="1200" b="1" dirty="0" smtClean="0">
                <a:effectLst/>
              </a:rPr>
              <a:t>create new and differentiated experiences on a new range of devices.  </a:t>
            </a:r>
            <a:r>
              <a:rPr lang="en-US" sz="1200" dirty="0" smtClean="0">
                <a:effectLst/>
              </a:rPr>
              <a:t>From our Windows user experience, to our services in the cloud, to the rich device ecosystem that exists around Windows, the marriage of HW and SW creates more opportunities for developers than ever before.</a:t>
            </a:r>
            <a:endParaRPr lang="en-US" dirty="0" smtClean="0">
              <a:effectLst/>
            </a:endParaRPr>
          </a:p>
          <a:p>
            <a:pPr marL="228600" lvl="0" indent="-228600">
              <a:lnSpc>
                <a:spcPct val="105000"/>
              </a:lnSpc>
              <a:spcAft>
                <a:spcPts val="800"/>
              </a:spcAft>
              <a:buSzPts val="1000"/>
              <a:buFont typeface="+mj-lt"/>
              <a:buAutoNum type="arabicPeriod"/>
            </a:pPr>
            <a:r>
              <a:rPr lang="en-US" sz="1200" b="1" dirty="0" smtClean="0">
                <a:effectLst/>
              </a:rPr>
              <a:t>Reach more people</a:t>
            </a:r>
            <a:r>
              <a:rPr lang="en-US" sz="1200" dirty="0" smtClean="0">
                <a:effectLst/>
              </a:rPr>
              <a:t>.  From living rooms with Xbox, to phones, cars and kiosks, our platform can help you reach more people in more places. With hundreds of millions of new and existing devices that can run Windows the number of people you can reach with is growing daily.</a:t>
            </a:r>
            <a:endParaRPr lang="en-US" dirty="0" smtClean="0">
              <a:effectLst/>
            </a:endParaRPr>
          </a:p>
          <a:p>
            <a:pPr marL="228600" lvl="0" indent="-228600">
              <a:lnSpc>
                <a:spcPct val="105000"/>
              </a:lnSpc>
              <a:spcAft>
                <a:spcPts val="800"/>
              </a:spcAft>
              <a:buSzPts val="1000"/>
              <a:buFont typeface="+mj-lt"/>
              <a:buAutoNum type="arabicPeriod"/>
            </a:pPr>
            <a:r>
              <a:rPr lang="en-US" sz="1200" b="1" dirty="0" smtClean="0">
                <a:effectLst/>
              </a:rPr>
              <a:t>Better Economics</a:t>
            </a:r>
            <a:r>
              <a:rPr lang="en-US" sz="1200" dirty="0" smtClean="0">
                <a:effectLst/>
              </a:rPr>
              <a:t> - with Microsoft Stores integrated into the device experience, a massive customer base is easily accessible and only a click away. Combined with flexible terms (ad engine, in-app purchase, commerce platform), and favorable rev. sharing on Windows when &gt; $25K, our platform provides better economics than or competitors.</a:t>
            </a:r>
            <a:endParaRPr lang="en-US" dirty="0" smtClean="0">
              <a:effectLst/>
            </a:endParaRPr>
          </a:p>
          <a:p>
            <a:pPr marL="228600" indent="-228600">
              <a:buFont typeface="+mj-lt"/>
              <a:buAutoNum type="arabicPeriod"/>
            </a:pPr>
            <a:r>
              <a:rPr lang="en-US" sz="1200" b="1" dirty="0" smtClean="0">
                <a:effectLst/>
                <a:latin typeface="Calibri" panose="020F0502020204030204" pitchFamily="34" charset="0"/>
                <a:ea typeface="Calibri" panose="020F0502020204030204" pitchFamily="34" charset="0"/>
                <a:cs typeface="Times New Roman" panose="02020603050405020304" pitchFamily="18" charset="0"/>
              </a:rPr>
              <a:t>Use what you know</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  From the latest web technologies to existing programing languages, chances are most developers already have the skills to build apps and experiences on our platform, with language and </a:t>
            </a:r>
            <a:r>
              <a:rPr lang="en-US" sz="12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skills commonality across PC, tablet, phone, server, and cloud.</a:t>
            </a:r>
            <a:br>
              <a:rPr lang="en-US" sz="12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US" sz="12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is the case for Microsoft as well as open source technologies supported on our platform.</a:t>
            </a:r>
            <a:endParaRPr lang="en-US" dirty="0"/>
          </a:p>
        </p:txBody>
      </p:sp>
      <p:sp>
        <p:nvSpPr>
          <p:cNvPr id="4" name="Slide Number Placeholder 3"/>
          <p:cNvSpPr>
            <a:spLocks noGrp="1"/>
          </p:cNvSpPr>
          <p:nvPr>
            <p:ph type="sldNum" sz="quarter" idx="10"/>
          </p:nvPr>
        </p:nvSpPr>
        <p:spPr/>
        <p:txBody>
          <a:bodyPr/>
          <a:lstStyle/>
          <a:p>
            <a:fld id="{56FF6963-B033-47E9-9CEA-D5070666226F}" type="slidenum">
              <a:rPr lang="en-US" smtClean="0"/>
              <a:t>25</a:t>
            </a:fld>
            <a:endParaRPr lang="en-US"/>
          </a:p>
        </p:txBody>
      </p:sp>
    </p:spTree>
    <p:extLst>
      <p:ext uri="{BB962C8B-B14F-4D97-AF65-F5344CB8AC3E}">
        <p14:creationId xmlns:p14="http://schemas.microsoft.com/office/powerpoint/2010/main" val="2585945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11" name="Date Placeholder 10"/>
          <p:cNvSpPr>
            <a:spLocks noGrp="1"/>
          </p:cNvSpPr>
          <p:nvPr>
            <p:ph type="dt" idx="14"/>
          </p:nvPr>
        </p:nvSpPr>
        <p:spPr/>
        <p:txBody>
          <a:bodyPr/>
          <a:lstStyle/>
          <a:p>
            <a:fld id="{88A14CBB-3B41-4EA9-BAC8-6B73863190D9}" type="datetime8">
              <a:rPr lang="en-US" smtClean="0">
                <a:solidFill>
                  <a:prstClr val="black"/>
                </a:solidFill>
              </a:rPr>
              <a:pPr/>
              <a:t>1/31/2014 10:36 AM</a:t>
            </a:fld>
            <a:endParaRPr lang="en-US" dirty="0">
              <a:solidFill>
                <a:prstClr val="black"/>
              </a:solidFill>
            </a:endParaRPr>
          </a:p>
        </p:txBody>
      </p:sp>
      <p:sp>
        <p:nvSpPr>
          <p:cNvPr id="12" name="Footer Placeholder 11"/>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3" name="Header Placeholder 12"/>
          <p:cNvSpPr>
            <a:spLocks noGrp="1"/>
          </p:cNvSpPr>
          <p:nvPr>
            <p:ph type="hdr" sz="quarter" idx="16"/>
          </p:nvPr>
        </p:nvSpPr>
        <p:spPr/>
        <p:txBody>
          <a:bodyPr/>
          <a:lstStyle/>
          <a:p>
            <a:endParaRPr lang="en-US" dirty="0">
              <a:solidFill>
                <a:prstClr val="black"/>
              </a:solidFill>
            </a:endParaRPr>
          </a:p>
        </p:txBody>
      </p:sp>
    </p:spTree>
    <p:extLst>
      <p:ext uri="{BB962C8B-B14F-4D97-AF65-F5344CB8AC3E}">
        <p14:creationId xmlns:p14="http://schemas.microsoft.com/office/powerpoint/2010/main" val="198259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9517">
              <a:lnSpc>
                <a:spcPct val="90000"/>
              </a:lnSpc>
              <a:spcAft>
                <a:spcPts val="331"/>
              </a:spcAft>
              <a:defRPr/>
            </a:pPr>
            <a:r>
              <a:rPr lang="en-US" dirty="0" smtClean="0"/>
              <a:t>Developers can </a:t>
            </a:r>
            <a:r>
              <a:rPr lang="en-US" dirty="0"/>
              <a:t>be roughly subdivided into two distinct camps: </a:t>
            </a:r>
            <a:r>
              <a:rPr lang="en-US" dirty="0" smtClean="0"/>
              <a:t>1.) developers </a:t>
            </a:r>
            <a:r>
              <a:rPr lang="en-US" dirty="0"/>
              <a:t>writing apps against the existing, client/server application pattern, and 2.) developers writing apps against the emerging, device/services application pattern.   </a:t>
            </a:r>
          </a:p>
          <a:p>
            <a:pPr defTabSz="909517">
              <a:lnSpc>
                <a:spcPct val="90000"/>
              </a:lnSpc>
              <a:spcAft>
                <a:spcPts val="331"/>
              </a:spcAft>
              <a:defRPr/>
            </a:pPr>
            <a:endParaRPr lang="en-US" dirty="0" smtClean="0"/>
          </a:p>
          <a:p>
            <a:pPr defTabSz="909517">
              <a:lnSpc>
                <a:spcPct val="90000"/>
              </a:lnSpc>
              <a:spcAft>
                <a:spcPts val="331"/>
              </a:spcAft>
              <a:defRPr/>
            </a:pPr>
            <a:r>
              <a:rPr lang="en-US" dirty="0" smtClean="0"/>
              <a:t>The existing</a:t>
            </a:r>
            <a:r>
              <a:rPr lang="en-US" baseline="0" dirty="0" smtClean="0"/>
              <a:t> app pattern is line-of-business (LOB) apps, forms over data, and web implementations of this are generally static pages</a:t>
            </a:r>
          </a:p>
          <a:p>
            <a:pPr defTabSz="909517">
              <a:lnSpc>
                <a:spcPct val="90000"/>
              </a:lnSpc>
              <a:spcAft>
                <a:spcPts val="331"/>
              </a:spcAft>
              <a:defRPr/>
            </a:pPr>
            <a:endParaRPr lang="en-US" baseline="0" dirty="0" smtClean="0"/>
          </a:p>
          <a:p>
            <a:pPr defTabSz="909517">
              <a:lnSpc>
                <a:spcPct val="90000"/>
              </a:lnSpc>
              <a:spcAft>
                <a:spcPts val="331"/>
              </a:spcAft>
              <a:defRPr/>
            </a:pPr>
            <a:r>
              <a:rPr lang="en-US" baseline="0" dirty="0" smtClean="0"/>
              <a:t>The new app pattern is either device-first, in which you have a multi-device, multi-screen experience, that takes a cloud service dependency, or cloud-first, in which the core asset is a cloud service which surfaces as an experience on a device (or multiple devices).  </a:t>
            </a:r>
            <a:endParaRPr lang="en-US" dirty="0"/>
          </a:p>
        </p:txBody>
      </p:sp>
      <p:sp>
        <p:nvSpPr>
          <p:cNvPr id="4" name="Date Placeholder 3"/>
          <p:cNvSpPr>
            <a:spLocks noGrp="1"/>
          </p:cNvSpPr>
          <p:nvPr>
            <p:ph type="dt" idx="10"/>
          </p:nvPr>
        </p:nvSpPr>
        <p:spPr/>
        <p:txBody>
          <a:bodyPr/>
          <a:lstStyle/>
          <a:p>
            <a:fld id="{D6DDADEE-5CA5-468A-9BF3-116CAE57484D}" type="datetime1">
              <a:rPr lang="en-US" smtClean="0">
                <a:solidFill>
                  <a:prstClr val="black"/>
                </a:solidFill>
              </a:rPr>
              <a:pPr/>
              <a:t>1/31/2014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16271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657225"/>
            <a:ext cx="3076575" cy="1730375"/>
          </a:xfrm>
        </p:spPr>
      </p:sp>
      <p:sp>
        <p:nvSpPr>
          <p:cNvPr id="3" name="Notes Placeholder 2"/>
          <p:cNvSpPr>
            <a:spLocks noGrp="1"/>
          </p:cNvSpPr>
          <p:nvPr>
            <p:ph type="body" idx="1"/>
          </p:nvPr>
        </p:nvSpPr>
        <p:spPr>
          <a:xfrm>
            <a:off x="684560" y="2568886"/>
            <a:ext cx="5476479" cy="5501656"/>
          </a:xfrm>
        </p:spPr>
        <p:txBody>
          <a:bodyPr/>
          <a:lstStyle/>
          <a:p>
            <a:pPr defTabSz="909517">
              <a:lnSpc>
                <a:spcPct val="90000"/>
              </a:lnSpc>
              <a:spcAft>
                <a:spcPts val="331"/>
              </a:spcAft>
              <a:defRPr/>
            </a:pPr>
            <a:r>
              <a:rPr lang="en-US" dirty="0" smtClean="0"/>
              <a:t>Microsoft’s device </a:t>
            </a:r>
            <a:r>
              <a:rPr lang="en-US" dirty="0"/>
              <a:t>strategy is anchored in Windows, and with Windows 8.1, we’re continuing to build on the bold vision we introduced with Windows 8.  Not only did Windows 8 represent the most significant revision to the developer platform since the introduction of Win32 in Windows 95, we’ve also made a bold statement about the future of how people will use devices … touch-first, full-screen experiences with fully integrated cloud services, delivered across desktops, notebooks, tablets, and all-in-ones. </a:t>
            </a:r>
          </a:p>
          <a:p>
            <a:pPr defTabSz="909517">
              <a:lnSpc>
                <a:spcPct val="90000"/>
              </a:lnSpc>
              <a:spcAft>
                <a:spcPts val="331"/>
              </a:spcAft>
              <a:defRPr/>
            </a:pPr>
            <a:endParaRPr lang="en-US" dirty="0"/>
          </a:p>
          <a:p>
            <a:pPr defTabSz="909517">
              <a:lnSpc>
                <a:spcPct val="90000"/>
              </a:lnSpc>
              <a:spcAft>
                <a:spcPts val="331"/>
              </a:spcAft>
              <a:defRPr/>
            </a:pPr>
            <a:endParaRPr lang="en-US" dirty="0"/>
          </a:p>
          <a:p>
            <a:pPr defTabSz="909517">
              <a:lnSpc>
                <a:spcPct val="90000"/>
              </a:lnSpc>
              <a:spcAft>
                <a:spcPts val="331"/>
              </a:spcAft>
              <a:defRPr/>
            </a:pPr>
            <a:endParaRPr lang="en-US" dirty="0"/>
          </a:p>
          <a:p>
            <a:pPr defTabSz="909517">
              <a:lnSpc>
                <a:spcPct val="90000"/>
              </a:lnSpc>
              <a:spcAft>
                <a:spcPts val="331"/>
              </a:spcAft>
              <a:defRPr/>
            </a:pPr>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783990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Chances are you already have the skills to build apps and experiences on the Microsoft platform. </a:t>
            </a:r>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t>6</a:t>
            </a:fld>
            <a:endParaRPr lang="en-US"/>
          </a:p>
        </p:txBody>
      </p:sp>
    </p:spTree>
    <p:extLst>
      <p:ext uri="{BB962C8B-B14F-4D97-AF65-F5344CB8AC3E}">
        <p14:creationId xmlns:p14="http://schemas.microsoft.com/office/powerpoint/2010/main" val="2334766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Segoe UI Light" pitchFamily="34" charset="0"/>
                <a:ea typeface="+mn-ea"/>
                <a:cs typeface="+mn-cs"/>
              </a:rPr>
              <a:t>Microsoft is dedicated to top apps, total apps, quality apps</a:t>
            </a: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7691BA1-24D8-4ED5-A7AB-36CE7FE1B8BE}" type="datetime1">
              <a:rPr lang="en-US" smtClean="0">
                <a:solidFill>
                  <a:prstClr val="black"/>
                </a:solidFill>
              </a:rPr>
              <a:pPr/>
              <a:t>1/31/2014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079996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Exciting things</a:t>
            </a:r>
            <a:r>
              <a:rPr lang="en-US" baseline="0" dirty="0" smtClean="0"/>
              <a:t> here today, coming soon and in the works</a:t>
            </a: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7691BA1-24D8-4ED5-A7AB-36CE7FE1B8BE}" type="datetime1">
              <a:rPr lang="en-US" smtClean="0">
                <a:solidFill>
                  <a:prstClr val="black"/>
                </a:solidFill>
              </a:rPr>
              <a:pPr/>
              <a:t>1/31/2014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89012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NFL Fantasy Football:</a:t>
            </a:r>
          </a:p>
          <a:p>
            <a:endParaRPr lang="en-US" dirty="0" smtClean="0"/>
          </a:p>
          <a:p>
            <a:pPr marL="0" marR="0" indent="0" algn="l" defTabSz="914056" rtl="0" eaLnBrk="1" fontAlgn="auto" latinLnBrk="0" hangingPunct="1">
              <a:lnSpc>
                <a:spcPct val="100000"/>
              </a:lnSpc>
              <a:spcBef>
                <a:spcPts val="0"/>
              </a:spcBef>
              <a:spcAft>
                <a:spcPts val="0"/>
              </a:spcAft>
              <a:buClrTx/>
              <a:buSzTx/>
              <a:buFontTx/>
              <a:buNone/>
              <a:tabLst/>
              <a:defRPr/>
            </a:pPr>
            <a:r>
              <a:rPr lang="en-US" sz="1200" b="0" dirty="0" smtClean="0">
                <a:solidFill>
                  <a:srgbClr val="505050"/>
                </a:solidFill>
              </a:rPr>
              <a:t>The ONLY Official, native, NFL Fantasy football app outside of their NFL.com browser experience.  </a:t>
            </a:r>
            <a:r>
              <a:rPr lang="en-US" sz="1200" dirty="0" smtClean="0">
                <a:solidFill>
                  <a:srgbClr val="505050"/>
                </a:solidFill>
              </a:rPr>
              <a:t>NFL Fantasy allows the NFL.com registered user to manage all aspects of their fantasy league once the draft for their league has taken place.  Only available on Windows 8, nothing on iPad or Android tablet. The iPhone and Android phone apps are just web views that load their mobile site.</a:t>
            </a:r>
            <a:endParaRPr lang="en-US" sz="1200" dirty="0" smtClean="0">
              <a:solidFill>
                <a:srgbClr val="505050">
                  <a:lumMod val="75000"/>
                  <a:lumOff val="25000"/>
                </a:srgbClr>
              </a:solidFill>
            </a:endParaRPr>
          </a:p>
          <a:p>
            <a:endParaRPr lang="en-US" dirty="0" smtClean="0"/>
          </a:p>
          <a:p>
            <a:endParaRPr lang="en-US"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7691BA1-24D8-4ED5-A7AB-36CE7FE1B8BE}" type="datetime1">
              <a:rPr lang="en-US" smtClean="0">
                <a:solidFill>
                  <a:prstClr val="black"/>
                </a:solidFill>
              </a:rPr>
              <a:pPr/>
              <a:t>1/31/2014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110130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505050"/>
                </a:solidFill>
              </a:rPr>
              <a:t>Indian Railway Catering and Tourism Corporation (Government of India Enterprise) is the only online passenger reservation system for booking train tickets for the world’s largest railways (by rail network &amp; passengers)</a:t>
            </a:r>
            <a:endParaRPr lang="en-US" dirty="0"/>
          </a:p>
        </p:txBody>
      </p:sp>
      <p:sp>
        <p:nvSpPr>
          <p:cNvPr id="4" name="Slide Number Placeholder 3"/>
          <p:cNvSpPr>
            <a:spLocks noGrp="1"/>
          </p:cNvSpPr>
          <p:nvPr>
            <p:ph type="sldNum" sz="quarter" idx="10"/>
          </p:nvPr>
        </p:nvSpPr>
        <p:spPr/>
        <p:txBody>
          <a:bodyPr/>
          <a:lstStyle/>
          <a:p>
            <a:fld id="{2A6BF3B5-10A7-46DB-BC19-E9A223E092BD}"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725342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jpg"/><Relationship Id="rId1" Type="http://schemas.openxmlformats.org/officeDocument/2006/relationships/slideMaster" Target="../slideMasters/slideMaster5.xml"/><Relationship Id="rId4" Type="http://schemas.openxmlformats.org/officeDocument/2006/relationships/image" Target="../media/image4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jp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g"/><Relationship Id="rId22"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jpe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itle 11"/>
          <p:cNvSpPr>
            <a:spLocks noGrp="1"/>
          </p:cNvSpPr>
          <p:nvPr>
            <p:ph type="title"/>
          </p:nvPr>
        </p:nvSpPr>
        <p:spPr>
          <a:xfrm>
            <a:off x="628650" y="274638"/>
            <a:ext cx="7886700" cy="993775"/>
          </a:xfrm>
          <a:prstGeom prst="rect">
            <a:avLst/>
          </a:prstGeom>
        </p:spPr>
        <p:txBody>
          <a:bodyPr/>
          <a:lstStyle>
            <a:lvl1pPr>
              <a:defRPr lang="en-US" sz="3600" kern="1200" dirty="0">
                <a:solidFill>
                  <a:schemeClr val="bg1"/>
                </a:solidFill>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8418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2"/>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3638953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2"/>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2"/>
            <a:ext cx="4707398" cy="1344829"/>
          </a:xfrm>
          <a:noFill/>
        </p:spPr>
        <p:txBody>
          <a:bodyPr vert="horz" wrap="square" lIns="107535" tIns="67211" rIns="107535" bIns="67211"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52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35" tIns="67211" rIns="107535" bIns="67211"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2" y="2906789"/>
            <a:ext cx="5378549" cy="1345996"/>
          </a:xfrm>
          <a:noFill/>
        </p:spPr>
        <p:txBody>
          <a:bodyPr lIns="107535" tIns="80651" rIns="107535" bIns="80651">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60"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1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2907960"/>
            <a:ext cx="7395505" cy="1345411"/>
          </a:xfrm>
          <a:noFill/>
        </p:spPr>
        <p:txBody>
          <a:bodyPr lIns="134419" tIns="107535" rIns="134419" bIns="107535">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91594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53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4284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9744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8063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7386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73534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opApps_Background">
    <p:spTree>
      <p:nvGrpSpPr>
        <p:cNvPr id="1" name=""/>
        <p:cNvGrpSpPr/>
        <p:nvPr/>
      </p:nvGrpSpPr>
      <p:grpSpPr>
        <a:xfrm>
          <a:off x="0" y="0"/>
          <a:ext cx="0" cy="0"/>
          <a:chOff x="0" y="0"/>
          <a:chExt cx="0" cy="0"/>
        </a:xfrm>
      </p:grpSpPr>
      <p:grpSp>
        <p:nvGrpSpPr>
          <p:cNvPr id="3" name="Group 2"/>
          <p:cNvGrpSpPr/>
          <p:nvPr userDrawn="1"/>
        </p:nvGrpSpPr>
        <p:grpSpPr>
          <a:xfrm>
            <a:off x="-165036" y="-750628"/>
            <a:ext cx="9309036" cy="6648149"/>
            <a:chOff x="-355000" y="-7336"/>
            <a:chExt cx="13069016" cy="9334216"/>
          </a:xfrm>
        </p:grpSpPr>
        <p:pic>
          <p:nvPicPr>
            <p:cNvPr id="71" name="Picture 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6610" y="7457064"/>
              <a:ext cx="1899252" cy="1869816"/>
            </a:xfrm>
            <a:prstGeom prst="rect">
              <a:avLst/>
            </a:prstGeom>
          </p:spPr>
        </p:pic>
        <p:pic>
          <p:nvPicPr>
            <p:cNvPr id="97" name="Picture 96"/>
            <p:cNvPicPr>
              <a:picLocks noChangeAspect="1"/>
            </p:cNvPicPr>
            <p:nvPr userDrawn="1"/>
          </p:nvPicPr>
          <p:blipFill rotWithShape="1">
            <a:blip r:embed="rId3"/>
            <a:srcRect r="485"/>
            <a:stretch/>
          </p:blipFill>
          <p:spPr>
            <a:xfrm>
              <a:off x="5248144" y="1868757"/>
              <a:ext cx="3721825" cy="1869978"/>
            </a:xfrm>
            <a:prstGeom prst="rect">
              <a:avLst/>
            </a:prstGeom>
          </p:spPr>
        </p:pic>
        <p:pic>
          <p:nvPicPr>
            <p:cNvPr id="98" name="Picture 97"/>
            <p:cNvPicPr>
              <a:picLocks noChangeAspect="1"/>
            </p:cNvPicPr>
            <p:nvPr userDrawn="1"/>
          </p:nvPicPr>
          <p:blipFill>
            <a:blip r:embed="rId4"/>
            <a:stretch>
              <a:fillRect/>
            </a:stretch>
          </p:blipFill>
          <p:spPr>
            <a:xfrm>
              <a:off x="1506562" y="0"/>
              <a:ext cx="3739956" cy="1859563"/>
            </a:xfrm>
            <a:prstGeom prst="rect">
              <a:avLst/>
            </a:prstGeom>
          </p:spPr>
        </p:pic>
        <p:pic>
          <p:nvPicPr>
            <p:cNvPr id="99"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08925" y="1859563"/>
              <a:ext cx="1904766" cy="188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363528" y="1853761"/>
              <a:ext cx="1904597" cy="1884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1" name="Group 100"/>
            <p:cNvGrpSpPr>
              <a:grpSpLocks noChangeAspect="1"/>
            </p:cNvGrpSpPr>
            <p:nvPr userDrawn="1"/>
          </p:nvGrpSpPr>
          <p:grpSpPr>
            <a:xfrm>
              <a:off x="7111529" y="5603981"/>
              <a:ext cx="1867116" cy="1865724"/>
              <a:chOff x="290802" y="290979"/>
              <a:chExt cx="3652746" cy="3650024"/>
            </a:xfrm>
          </p:grpSpPr>
          <p:sp>
            <p:nvSpPr>
              <p:cNvPr id="102" name="Rectangle 101"/>
              <p:cNvSpPr/>
              <p:nvPr/>
            </p:nvSpPr>
            <p:spPr bwMode="auto">
              <a:xfrm>
                <a:off x="290802" y="290979"/>
                <a:ext cx="3652746" cy="36500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 name="Picture 102"/>
              <p:cNvPicPr>
                <a:picLocks noChangeAspect="1"/>
              </p:cNvPicPr>
              <p:nvPr/>
            </p:nvPicPr>
            <p:blipFill rotWithShape="1">
              <a:blip r:embed="rId7" cstate="print">
                <a:extLst>
                  <a:ext uri="{28A0092B-C50C-407E-A947-70E740481C1C}">
                    <a14:useLocalDpi xmlns:a14="http://schemas.microsoft.com/office/drawing/2010/main" val="0"/>
                  </a:ext>
                </a:extLst>
              </a:blip>
              <a:srcRect l="21731" r="21545"/>
              <a:stretch/>
            </p:blipFill>
            <p:spPr>
              <a:xfrm>
                <a:off x="1038649" y="768584"/>
                <a:ext cx="2157053" cy="2694814"/>
              </a:xfrm>
              <a:prstGeom prst="rect">
                <a:avLst/>
              </a:prstGeom>
            </p:spPr>
          </p:pic>
        </p:grpSp>
        <p:pic>
          <p:nvPicPr>
            <p:cNvPr id="104" name="Picture 103"/>
            <p:cNvPicPr>
              <a:picLocks noChangeAspect="1"/>
            </p:cNvPicPr>
            <p:nvPr userDrawn="1"/>
          </p:nvPicPr>
          <p:blipFill rotWithShape="1">
            <a:blip r:embed="rId8">
              <a:extLst>
                <a:ext uri="{28A0092B-C50C-407E-A947-70E740481C1C}">
                  <a14:useLocalDpi xmlns:a14="http://schemas.microsoft.com/office/drawing/2010/main" val="0"/>
                </a:ext>
              </a:extLst>
            </a:blip>
            <a:srcRect l="-26833" t="-26833" r="-26833" b="-26833"/>
            <a:stretch/>
          </p:blipFill>
          <p:spPr>
            <a:xfrm>
              <a:off x="-355000" y="5601853"/>
              <a:ext cx="1869816" cy="1874541"/>
            </a:xfrm>
            <a:prstGeom prst="rect">
              <a:avLst/>
            </a:prstGeom>
            <a:solidFill>
              <a:srgbClr val="3B5998"/>
            </a:solidFill>
          </p:spPr>
        </p:pic>
        <p:pic>
          <p:nvPicPr>
            <p:cNvPr id="105" name="Picture 104"/>
            <p:cNvPicPr>
              <a:picLocks noChangeAspect="1"/>
            </p:cNvPicPr>
            <p:nvPr userDrawn="1"/>
          </p:nvPicPr>
          <p:blipFill rotWithShape="1">
            <a:blip r:embed="rId9">
              <a:extLst>
                <a:ext uri="{28A0092B-C50C-407E-A947-70E740481C1C}">
                  <a14:useLocalDpi xmlns:a14="http://schemas.microsoft.com/office/drawing/2010/main" val="0"/>
                </a:ext>
              </a:extLst>
            </a:blip>
            <a:srcRect l="-13038" t="-45637" r="-46941" b="-14342"/>
            <a:stretch/>
          </p:blipFill>
          <p:spPr>
            <a:xfrm>
              <a:off x="5248144" y="0"/>
              <a:ext cx="1869816" cy="1869816"/>
            </a:xfrm>
            <a:prstGeom prst="rect">
              <a:avLst/>
            </a:prstGeom>
            <a:gradFill flip="none" rotWithShape="1">
              <a:gsLst>
                <a:gs pos="23000">
                  <a:srgbClr val="273FB4"/>
                </a:gs>
                <a:gs pos="64000">
                  <a:srgbClr val="2134A4"/>
                </a:gs>
              </a:gsLst>
              <a:lin ang="5400000" scaled="1"/>
              <a:tileRect/>
            </a:gradFill>
          </p:spPr>
        </p:pic>
        <p:pic>
          <p:nvPicPr>
            <p:cNvPr id="106" name="Picture 105"/>
            <p:cNvPicPr>
              <a:picLocks noChangeAspect="1"/>
            </p:cNvPicPr>
            <p:nvPr userDrawn="1"/>
          </p:nvPicPr>
          <p:blipFill rotWithShape="1">
            <a:blip r:embed="rId10"/>
            <a:srcRect l="-110"/>
            <a:stretch/>
          </p:blipFill>
          <p:spPr>
            <a:xfrm>
              <a:off x="5234598" y="3732990"/>
              <a:ext cx="3743723" cy="1869816"/>
            </a:xfrm>
            <a:prstGeom prst="rect">
              <a:avLst/>
            </a:prstGeom>
          </p:spPr>
        </p:pic>
        <p:pic>
          <p:nvPicPr>
            <p:cNvPr id="107" name="Picture 106"/>
            <p:cNvPicPr>
              <a:picLocks noChangeAspect="1"/>
            </p:cNvPicPr>
            <p:nvPr userDrawn="1"/>
          </p:nvPicPr>
          <p:blipFill>
            <a:blip r:embed="rId11"/>
            <a:stretch>
              <a:fillRect/>
            </a:stretch>
          </p:blipFill>
          <p:spPr>
            <a:xfrm>
              <a:off x="5268125" y="7456902"/>
              <a:ext cx="3710520" cy="1869978"/>
            </a:xfrm>
            <a:prstGeom prst="rect">
              <a:avLst/>
            </a:prstGeom>
          </p:spPr>
        </p:pic>
        <p:pic>
          <p:nvPicPr>
            <p:cNvPr id="108" name="Picture 107"/>
            <p:cNvPicPr>
              <a:picLocks noChangeAspect="1"/>
            </p:cNvPicPr>
            <p:nvPr userDrawn="1"/>
          </p:nvPicPr>
          <p:blipFill>
            <a:blip r:embed="rId12"/>
            <a:stretch>
              <a:fillRect/>
            </a:stretch>
          </p:blipFill>
          <p:spPr>
            <a:xfrm>
              <a:off x="1506470" y="5603329"/>
              <a:ext cx="3739956" cy="1869978"/>
            </a:xfrm>
            <a:prstGeom prst="rect">
              <a:avLst/>
            </a:prstGeom>
          </p:spPr>
        </p:pic>
        <p:pic>
          <p:nvPicPr>
            <p:cNvPr id="109" name="Picture 108"/>
            <p:cNvPicPr>
              <a:picLocks noChangeAspect="1"/>
            </p:cNvPicPr>
            <p:nvPr userDrawn="1"/>
          </p:nvPicPr>
          <p:blipFill>
            <a:blip r:embed="rId13"/>
            <a:stretch>
              <a:fillRect/>
            </a:stretch>
          </p:blipFill>
          <p:spPr>
            <a:xfrm>
              <a:off x="8974060" y="5599727"/>
              <a:ext cx="3739956" cy="1869978"/>
            </a:xfrm>
            <a:prstGeom prst="rect">
              <a:avLst/>
            </a:prstGeom>
          </p:spPr>
        </p:pic>
        <p:pic>
          <p:nvPicPr>
            <p:cNvPr id="110" name="Picture 109"/>
            <p:cNvPicPr>
              <a:picLocks noChangeAspect="1"/>
            </p:cNvPicPr>
            <p:nvPr userDrawn="1"/>
          </p:nvPicPr>
          <p:blipFill rotWithShape="1">
            <a:blip r:embed="rId14">
              <a:extLst>
                <a:ext uri="{28A0092B-C50C-407E-A947-70E740481C1C}">
                  <a14:useLocalDpi xmlns:a14="http://schemas.microsoft.com/office/drawing/2010/main" val="0"/>
                </a:ext>
              </a:extLst>
            </a:blip>
            <a:srcRect t="228" b="-1"/>
            <a:stretch/>
          </p:blipFill>
          <p:spPr>
            <a:xfrm>
              <a:off x="5238689" y="5598713"/>
              <a:ext cx="1878893" cy="1874593"/>
            </a:xfrm>
            <a:prstGeom prst="rect">
              <a:avLst/>
            </a:prstGeom>
          </p:spPr>
        </p:pic>
        <p:pic>
          <p:nvPicPr>
            <p:cNvPr id="111" name="Picture 110"/>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974060" y="1859563"/>
              <a:ext cx="1869816" cy="1869816"/>
            </a:xfrm>
            <a:prstGeom prst="rect">
              <a:avLst/>
            </a:prstGeom>
          </p:spPr>
        </p:pic>
        <p:pic>
          <p:nvPicPr>
            <p:cNvPr id="112" name="Picture 111"/>
            <p:cNvPicPr>
              <a:picLocks noChangeAspect="1"/>
            </p:cNvPicPr>
            <p:nvPr userDrawn="1"/>
          </p:nvPicPr>
          <p:blipFill rotWithShape="1">
            <a:blip r:embed="rId16">
              <a:extLst>
                <a:ext uri="{28A0092B-C50C-407E-A947-70E740481C1C}">
                  <a14:useLocalDpi xmlns:a14="http://schemas.microsoft.com/office/drawing/2010/main" val="0"/>
                </a:ext>
              </a:extLst>
            </a:blip>
            <a:srcRect l="-67941" t="-67941" r="-67941" b="-67941"/>
            <a:stretch/>
          </p:blipFill>
          <p:spPr>
            <a:xfrm>
              <a:off x="8974060" y="3732990"/>
              <a:ext cx="1869816" cy="1869816"/>
            </a:xfrm>
            <a:prstGeom prst="rect">
              <a:avLst/>
            </a:prstGeom>
            <a:solidFill>
              <a:srgbClr val="1589E6"/>
            </a:solidFill>
          </p:spPr>
        </p:pic>
        <p:pic>
          <p:nvPicPr>
            <p:cNvPr id="113" name="Picture 11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844200" y="3732990"/>
              <a:ext cx="1869816" cy="1869816"/>
            </a:xfrm>
            <a:prstGeom prst="rect">
              <a:avLst/>
            </a:prstGeom>
          </p:spPr>
        </p:pic>
        <p:pic>
          <p:nvPicPr>
            <p:cNvPr id="114" name="Picture 113"/>
            <p:cNvPicPr>
              <a:picLocks noChangeAspect="1"/>
            </p:cNvPicPr>
            <p:nvPr userDrawn="1"/>
          </p:nvPicPr>
          <p:blipFill rotWithShape="1">
            <a:blip r:embed="rId18">
              <a:extLst>
                <a:ext uri="{28A0092B-C50C-407E-A947-70E740481C1C}">
                  <a14:useLocalDpi xmlns:a14="http://schemas.microsoft.com/office/drawing/2010/main" val="0"/>
                </a:ext>
              </a:extLst>
            </a:blip>
            <a:srcRect l="1728" t="764" r="953" b="728"/>
            <a:stretch/>
          </p:blipFill>
          <p:spPr>
            <a:xfrm>
              <a:off x="7118284" y="-4508"/>
              <a:ext cx="1851685" cy="1874324"/>
            </a:xfrm>
            <a:prstGeom prst="rect">
              <a:avLst/>
            </a:prstGeom>
          </p:spPr>
        </p:pic>
        <p:pic>
          <p:nvPicPr>
            <p:cNvPr id="115" name="Picture 114"/>
            <p:cNvPicPr>
              <a:picLocks noChangeAspect="1"/>
            </p:cNvPicPr>
            <p:nvPr userDrawn="1"/>
          </p:nvPicPr>
          <p:blipFill rotWithShape="1">
            <a:blip r:embed="rId19"/>
            <a:srcRect l="127" r="127"/>
            <a:stretch/>
          </p:blipFill>
          <p:spPr>
            <a:xfrm>
              <a:off x="8974060" y="7457064"/>
              <a:ext cx="1869816" cy="1869816"/>
            </a:xfrm>
            <a:prstGeom prst="rect">
              <a:avLst/>
            </a:prstGeom>
          </p:spPr>
        </p:pic>
        <p:pic>
          <p:nvPicPr>
            <p:cNvPr id="116" name="Picture 6"/>
            <p:cNvPicPr>
              <a:picLocks noChangeAspect="1" noChangeArrowheads="1"/>
            </p:cNvPicPr>
            <p:nvPr userDrawn="1"/>
          </p:nvPicPr>
          <p:blipFill rotWithShape="1">
            <a:blip r:embed="rId20">
              <a:extLst>
                <a:ext uri="{28A0092B-C50C-407E-A947-70E740481C1C}">
                  <a14:useLocalDpi xmlns:a14="http://schemas.microsoft.com/office/drawing/2010/main" val="0"/>
                </a:ext>
              </a:extLst>
            </a:blip>
            <a:srcRect l="336" r="336"/>
            <a:stretch/>
          </p:blipFill>
          <p:spPr bwMode="auto">
            <a:xfrm>
              <a:off x="10844200" y="7457064"/>
              <a:ext cx="1869816" cy="1869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16"/>
            <p:cNvPicPr>
              <a:picLocks noChangeAspect="1"/>
            </p:cNvPicPr>
            <p:nvPr userDrawn="1"/>
          </p:nvPicPr>
          <p:blipFill rotWithShape="1">
            <a:blip r:embed="rId21"/>
            <a:srcRect l="6421" r="6421" b="969"/>
            <a:stretch/>
          </p:blipFill>
          <p:spPr>
            <a:xfrm>
              <a:off x="8974060" y="-7336"/>
              <a:ext cx="3739631" cy="1878246"/>
            </a:xfrm>
            <a:prstGeom prst="rect">
              <a:avLst/>
            </a:prstGeom>
          </p:spPr>
        </p:pic>
        <p:pic>
          <p:nvPicPr>
            <p:cNvPr id="118" name="Picture 11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355000" y="0"/>
              <a:ext cx="1883664" cy="1883664"/>
            </a:xfrm>
            <a:prstGeom prst="rect">
              <a:avLst/>
            </a:prstGeom>
          </p:spPr>
        </p:pic>
        <p:pic>
          <p:nvPicPr>
            <p:cNvPr id="119" name="Picture 118"/>
            <p:cNvPicPr>
              <a:picLocks noChangeAspect="1"/>
            </p:cNvPicPr>
            <p:nvPr userDrawn="1"/>
          </p:nvPicPr>
          <p:blipFill rotWithShape="1">
            <a:blip r:embed="rId23">
              <a:extLst>
                <a:ext uri="{28A0092B-C50C-407E-A947-70E740481C1C}">
                  <a14:useLocalDpi xmlns:a14="http://schemas.microsoft.com/office/drawing/2010/main" val="0"/>
                </a:ext>
              </a:extLst>
            </a:blip>
            <a:srcRect r="9335"/>
            <a:stretch/>
          </p:blipFill>
          <p:spPr>
            <a:xfrm>
              <a:off x="-123305" y="1859563"/>
              <a:ext cx="3486833" cy="1929450"/>
            </a:xfrm>
            <a:prstGeom prst="rect">
              <a:avLst/>
            </a:prstGeom>
          </p:spPr>
        </p:pic>
        <p:pic>
          <p:nvPicPr>
            <p:cNvPr id="120" name="Picture 119"/>
            <p:cNvPicPr>
              <a:picLocks noChangeAspect="1"/>
            </p:cNvPicPr>
            <p:nvPr userDrawn="1"/>
          </p:nvPicPr>
          <p:blipFill>
            <a:blip r:embed="rId24"/>
            <a:stretch>
              <a:fillRect/>
            </a:stretch>
          </p:blipFill>
          <p:spPr>
            <a:xfrm>
              <a:off x="-355000" y="3732990"/>
              <a:ext cx="3739956" cy="1869978"/>
            </a:xfrm>
            <a:prstGeom prst="rect">
              <a:avLst/>
            </a:prstGeom>
          </p:spPr>
        </p:pic>
        <p:pic>
          <p:nvPicPr>
            <p:cNvPr id="121" name="Picture 120"/>
            <p:cNvPicPr>
              <a:picLocks noChangeAspect="1"/>
            </p:cNvPicPr>
            <p:nvPr userDrawn="1"/>
          </p:nvPicPr>
          <p:blipFill rotWithShape="1">
            <a:blip r:embed="rId25"/>
            <a:srcRect t="1188" b="1"/>
            <a:stretch/>
          </p:blipFill>
          <p:spPr>
            <a:xfrm>
              <a:off x="-355000" y="7479109"/>
              <a:ext cx="3739956" cy="1847770"/>
            </a:xfrm>
            <a:prstGeom prst="rect">
              <a:avLst/>
            </a:prstGeom>
          </p:spPr>
        </p:pic>
        <p:grpSp>
          <p:nvGrpSpPr>
            <p:cNvPr id="122" name="Group 121"/>
            <p:cNvGrpSpPr/>
            <p:nvPr userDrawn="1"/>
          </p:nvGrpSpPr>
          <p:grpSpPr>
            <a:xfrm>
              <a:off x="3380702" y="3732990"/>
              <a:ext cx="1865724" cy="1869816"/>
              <a:chOff x="1696402" y="5852477"/>
              <a:chExt cx="1828800" cy="1828800"/>
            </a:xfrm>
          </p:grpSpPr>
          <p:sp>
            <p:nvSpPr>
              <p:cNvPr id="123" name="Rectangle 122"/>
              <p:cNvSpPr/>
              <p:nvPr/>
            </p:nvSpPr>
            <p:spPr bwMode="auto">
              <a:xfrm>
                <a:off x="1696402" y="5852477"/>
                <a:ext cx="18288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4" name="Picture 12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87227" y="5910739"/>
                <a:ext cx="1247151" cy="1712276"/>
              </a:xfrm>
              <a:prstGeom prst="rect">
                <a:avLst/>
              </a:prstGeom>
            </p:spPr>
          </p:pic>
        </p:grpSp>
      </p:grpSp>
      <p:sp>
        <p:nvSpPr>
          <p:cNvPr id="2" name="Rectangle 1"/>
          <p:cNvSpPr/>
          <p:nvPr userDrawn="1"/>
        </p:nvSpPr>
        <p:spPr bwMode="auto">
          <a:xfrm>
            <a:off x="-757451" y="5143500"/>
            <a:ext cx="9901451" cy="941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757451" y="-941696"/>
            <a:ext cx="9901451" cy="941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4385" y="-245659"/>
            <a:ext cx="624385" cy="58600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662149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336095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290299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34801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02793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9372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910782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664051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2925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4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466608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smtClean="0"/>
              <a:t>Click to edit Master text styles.</a:t>
            </a:r>
          </a:p>
        </p:txBody>
      </p:sp>
      <p:sp>
        <p:nvSpPr>
          <p:cNvPr id="9" name="Content Placeholder 5"/>
          <p:cNvSpPr>
            <a:spLocks noGrp="1"/>
          </p:cNvSpPr>
          <p:nvPr>
            <p:ph sz="quarter" idx="13"/>
          </p:nvPr>
        </p:nvSpPr>
        <p:spPr>
          <a:xfrm>
            <a:off x="390627"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Tree>
    <p:extLst>
      <p:ext uri="{BB962C8B-B14F-4D97-AF65-F5344CB8AC3E}">
        <p14:creationId xmlns:p14="http://schemas.microsoft.com/office/powerpoint/2010/main" val="13468826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466608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smtClean="0"/>
              <a:t>Click to edit Master text styles.</a:t>
            </a:r>
          </a:p>
        </p:txBody>
      </p:sp>
      <p:sp>
        <p:nvSpPr>
          <p:cNvPr id="9" name="Content Placeholder 5"/>
          <p:cNvSpPr>
            <a:spLocks noGrp="1"/>
          </p:cNvSpPr>
          <p:nvPr>
            <p:ph sz="quarter" idx="13"/>
          </p:nvPr>
        </p:nvSpPr>
        <p:spPr>
          <a:xfrm>
            <a:off x="390627"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Tree>
    <p:extLst>
      <p:ext uri="{BB962C8B-B14F-4D97-AF65-F5344CB8AC3E}">
        <p14:creationId xmlns:p14="http://schemas.microsoft.com/office/powerpoint/2010/main" val="27218525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9586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35" tIns="80651" rIns="107535" bIns="80651">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35" tIns="67211" rIns="107535" bIns="67211"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343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2908933"/>
            <a:ext cx="6723140" cy="1344245"/>
          </a:xfrm>
          <a:noFill/>
        </p:spPr>
        <p:txBody>
          <a:bodyPr lIns="107535" tIns="80651" rIns="107535" bIns="80651">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37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5"/>
            <a:ext cx="5379716" cy="1342493"/>
          </a:xfrm>
        </p:spPr>
        <p:txBody>
          <a:bodyPr tIns="80651" bIns="80651">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60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5"/>
            <a:ext cx="4707398" cy="1342493"/>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1205613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1"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5"/>
            <a:ext cx="5379716" cy="1342493"/>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9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5.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95338964"/>
      </p:ext>
    </p:extLst>
  </p:cSld>
  <p:clrMap bg1="lt1" tx1="dk1" bg2="lt2" tx2="dk2" accent1="accent1" accent2="accent2" accent3="accent3" accent4="accent4" accent5="accent5" accent6="accent6" hlink="hlink" folHlink="folHlink"/>
  <p:sldLayoutIdLst>
    <p:sldLayoutId id="2147483649" r:id="rId1"/>
    <p:sldLayoutId id="2147483748" r:id="rId2"/>
    <p:sldLayoutId id="2147483751" r:id="rId3"/>
    <p:sldLayoutId id="2147483753" r:id="rId4"/>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98D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22430"/>
      </p:ext>
    </p:extLst>
  </p:cSld>
  <p:clrMap bg1="lt1" tx1="dk1" bg2="lt2" tx2="dk2" accent1="accent1" accent2="accent2" accent3="accent3" accent4="accent4" accent5="accent5" accent6="accent6" hlink="hlink" folHlink="folHlink"/>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2728629"/>
      </p:ext>
    </p:extLst>
  </p:cSld>
  <p:clrMap bg1="lt1" tx1="dk1" bg2="lt2" tx2="dk2" accent1="accent1" accent2="accent2" accent3="accent3" accent4="accent4" accent5="accent5" accent6="accent6" hlink="hlink" folHlink="folHlink"/>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14978098"/>
      </p:ext>
    </p:extLst>
  </p:cSld>
  <p:clrMap bg1="lt1" tx1="dk1" bg2="lt2" tx2="dk2" accent1="accent1" accent2="accent2" accent3="accent3" accent4="accent4" accent5="accent5" accent6="accent6" hlink="hlink" folHlink="folHlink"/>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07535" tIns="67211" rIns="107535" bIns="67211"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5"/>
            <a:ext cx="8740140" cy="1539023"/>
          </a:xfrm>
          <a:prstGeom prst="rect">
            <a:avLst/>
          </a:prstGeom>
        </p:spPr>
        <p:txBody>
          <a:bodyPr vert="horz" wrap="square" lIns="107535" tIns="67211" rIns="107535" bIns="67211"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03439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754" r:id="rId25"/>
  </p:sldLayoutIdLst>
  <p:transition>
    <p:fade/>
  </p:transition>
  <p:timing>
    <p:tnLst>
      <p:par>
        <p:cTn id="1" dur="indefinite" restart="never" nodeType="tmRoot"/>
      </p:par>
    </p:tnLst>
  </p:timing>
  <p:txStyles>
    <p:titleStyle>
      <a:lvl1pPr algn="l" defTabSz="685576"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5" marR="0" indent="-252035" algn="l" defTabSz="685576"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394" marR="0" indent="-177358" algn="l" defTabSz="68557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84"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106"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31"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3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2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12"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01"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76" rtl="0" eaLnBrk="1" latinLnBrk="0" hangingPunct="1">
        <a:defRPr sz="1300" kern="1200">
          <a:solidFill>
            <a:schemeClr val="tx1"/>
          </a:solidFill>
          <a:latin typeface="+mn-lt"/>
          <a:ea typeface="+mn-ea"/>
          <a:cs typeface="+mn-cs"/>
        </a:defRPr>
      </a:lvl1pPr>
      <a:lvl2pPr marL="342788" algn="l" defTabSz="685576" rtl="0" eaLnBrk="1" latinLnBrk="0" hangingPunct="1">
        <a:defRPr sz="1300" kern="1200">
          <a:solidFill>
            <a:schemeClr val="tx1"/>
          </a:solidFill>
          <a:latin typeface="+mn-lt"/>
          <a:ea typeface="+mn-ea"/>
          <a:cs typeface="+mn-cs"/>
        </a:defRPr>
      </a:lvl2pPr>
      <a:lvl3pPr marL="685576" algn="l" defTabSz="685576" rtl="0" eaLnBrk="1" latinLnBrk="0" hangingPunct="1">
        <a:defRPr sz="1300" kern="1200">
          <a:solidFill>
            <a:schemeClr val="tx1"/>
          </a:solidFill>
          <a:latin typeface="+mn-lt"/>
          <a:ea typeface="+mn-ea"/>
          <a:cs typeface="+mn-cs"/>
        </a:defRPr>
      </a:lvl3pPr>
      <a:lvl4pPr marL="1028365" algn="l" defTabSz="685576" rtl="0" eaLnBrk="1" latinLnBrk="0" hangingPunct="1">
        <a:defRPr sz="1300" kern="1200">
          <a:solidFill>
            <a:schemeClr val="tx1"/>
          </a:solidFill>
          <a:latin typeface="+mn-lt"/>
          <a:ea typeface="+mn-ea"/>
          <a:cs typeface="+mn-cs"/>
        </a:defRPr>
      </a:lvl4pPr>
      <a:lvl5pPr marL="1371152" algn="l" defTabSz="685576" rtl="0" eaLnBrk="1" latinLnBrk="0" hangingPunct="1">
        <a:defRPr sz="1300" kern="1200">
          <a:solidFill>
            <a:schemeClr val="tx1"/>
          </a:solidFill>
          <a:latin typeface="+mn-lt"/>
          <a:ea typeface="+mn-ea"/>
          <a:cs typeface="+mn-cs"/>
        </a:defRPr>
      </a:lvl5pPr>
      <a:lvl6pPr marL="1713942" algn="l" defTabSz="685576" rtl="0" eaLnBrk="1" latinLnBrk="0" hangingPunct="1">
        <a:defRPr sz="1300" kern="1200">
          <a:solidFill>
            <a:schemeClr val="tx1"/>
          </a:solidFill>
          <a:latin typeface="+mn-lt"/>
          <a:ea typeface="+mn-ea"/>
          <a:cs typeface="+mn-cs"/>
        </a:defRPr>
      </a:lvl6pPr>
      <a:lvl7pPr marL="2056729" algn="l" defTabSz="685576" rtl="0" eaLnBrk="1" latinLnBrk="0" hangingPunct="1">
        <a:defRPr sz="1300" kern="1200">
          <a:solidFill>
            <a:schemeClr val="tx1"/>
          </a:solidFill>
          <a:latin typeface="+mn-lt"/>
          <a:ea typeface="+mn-ea"/>
          <a:cs typeface="+mn-cs"/>
        </a:defRPr>
      </a:lvl7pPr>
      <a:lvl8pPr marL="2399518" algn="l" defTabSz="685576" rtl="0" eaLnBrk="1" latinLnBrk="0" hangingPunct="1">
        <a:defRPr sz="1300" kern="1200">
          <a:solidFill>
            <a:schemeClr val="tx1"/>
          </a:solidFill>
          <a:latin typeface="+mn-lt"/>
          <a:ea typeface="+mn-ea"/>
          <a:cs typeface="+mn-cs"/>
        </a:defRPr>
      </a:lvl8pPr>
      <a:lvl9pPr marL="2742306" algn="l" defTabSz="685576"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microsoft.com/office/2007/relationships/hdphoto" Target="../media/hdphoto7.wdp"/><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77.png"/><Relationship Id="rId5" Type="http://schemas.microsoft.com/office/2007/relationships/hdphoto" Target="../media/hdphoto6.wdp"/><Relationship Id="rId4" Type="http://schemas.openxmlformats.org/officeDocument/2006/relationships/image" Target="../media/image76.png"/><Relationship Id="rId9" Type="http://schemas.openxmlformats.org/officeDocument/2006/relationships/image" Target="../media/image79.emf"/></Relationships>
</file>

<file path=ppt/slides/_rels/slide12.xml.rels><?xml version="1.0" encoding="UTF-8" standalone="yes"?>
<Relationships xmlns="http://schemas.openxmlformats.org/package/2006/relationships"><Relationship Id="rId3" Type="http://schemas.openxmlformats.org/officeDocument/2006/relationships/image" Target="../media/image80.jpg"/><Relationship Id="rId7"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microsoft.com/office/2007/relationships/hdphoto" Target="../media/hdphoto8.wdp"/><Relationship Id="rId5" Type="http://schemas.openxmlformats.org/officeDocument/2006/relationships/image" Target="../media/image87.png"/><Relationship Id="rId4" Type="http://schemas.openxmlformats.org/officeDocument/2006/relationships/image" Target="../media/image86.png"/></Relationships>
</file>

<file path=ppt/slides/_rels/slide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jpe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emf"/><Relationship Id="rId9" Type="http://schemas.openxmlformats.org/officeDocument/2006/relationships/image" Target="../media/image95.png"/></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102.png"/><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02.png"/></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microsoft.com/office/2007/relationships/hdphoto" Target="../media/hdphoto10.wdp"/><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105.png"/><Relationship Id="rId5" Type="http://schemas.microsoft.com/office/2007/relationships/hdphoto" Target="../media/hdphoto9.wdp"/><Relationship Id="rId4" Type="http://schemas.openxmlformats.org/officeDocument/2006/relationships/image" Target="../media/image104.png"/><Relationship Id="rId9" Type="http://schemas.microsoft.com/office/2007/relationships/hdphoto" Target="../media/hdphoto11.wdp"/></Relationships>
</file>

<file path=ppt/slides/_rels/slide2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109.png"/><Relationship Id="rId11" Type="http://schemas.openxmlformats.org/officeDocument/2006/relationships/image" Target="../media/image114.emf"/><Relationship Id="rId5" Type="http://schemas.microsoft.com/office/2007/relationships/hdphoto" Target="../media/hdphoto12.wdp"/><Relationship Id="rId10" Type="http://schemas.openxmlformats.org/officeDocument/2006/relationships/image" Target="../media/image113.png"/><Relationship Id="rId4" Type="http://schemas.openxmlformats.org/officeDocument/2006/relationships/image" Target="../media/image108.png"/><Relationship Id="rId9" Type="http://schemas.openxmlformats.org/officeDocument/2006/relationships/image" Target="../media/image1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8" Type="http://schemas.microsoft.com/office/2007/relationships/hdphoto" Target="../media/hdphoto15.wdp"/><Relationship Id="rId13" Type="http://schemas.microsoft.com/office/2007/relationships/hdphoto" Target="../media/hdphoto16.wdp"/><Relationship Id="rId18" Type="http://schemas.openxmlformats.org/officeDocument/2006/relationships/image" Target="../media/image120.png"/><Relationship Id="rId3" Type="http://schemas.openxmlformats.org/officeDocument/2006/relationships/image" Target="../media/image116.png"/><Relationship Id="rId21" Type="http://schemas.openxmlformats.org/officeDocument/2006/relationships/image" Target="../media/image48.png"/><Relationship Id="rId7" Type="http://schemas.openxmlformats.org/officeDocument/2006/relationships/image" Target="../media/image47.png"/><Relationship Id="rId12" Type="http://schemas.openxmlformats.org/officeDocument/2006/relationships/image" Target="../media/image117.png"/><Relationship Id="rId17" Type="http://schemas.openxmlformats.org/officeDocument/2006/relationships/image" Target="../media/image119.png"/><Relationship Id="rId2" Type="http://schemas.openxmlformats.org/officeDocument/2006/relationships/notesSlide" Target="../notesSlides/notesSlide20.xml"/><Relationship Id="rId16" Type="http://schemas.openxmlformats.org/officeDocument/2006/relationships/image" Target="../media/image118.png"/><Relationship Id="rId20" Type="http://schemas.microsoft.com/office/2007/relationships/hdphoto" Target="../media/hdphoto17.wdp"/><Relationship Id="rId1" Type="http://schemas.openxmlformats.org/officeDocument/2006/relationships/slideLayout" Target="../slideLayouts/slideLayout29.xml"/><Relationship Id="rId6" Type="http://schemas.microsoft.com/office/2007/relationships/hdphoto" Target="../media/hdphoto14.wdp"/><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43.emf"/><Relationship Id="rId10" Type="http://schemas.openxmlformats.org/officeDocument/2006/relationships/image" Target="../media/image51.png"/><Relationship Id="rId19" Type="http://schemas.openxmlformats.org/officeDocument/2006/relationships/image" Target="../media/image121.png"/><Relationship Id="rId4" Type="http://schemas.microsoft.com/office/2007/relationships/hdphoto" Target="../media/hdphoto13.wdp"/><Relationship Id="rId9" Type="http://schemas.openxmlformats.org/officeDocument/2006/relationships/image" Target="../media/image49.emf"/><Relationship Id="rId14" Type="http://schemas.openxmlformats.org/officeDocument/2006/relationships/image" Target="../media/image78.png"/><Relationship Id="rId22" Type="http://schemas.openxmlformats.org/officeDocument/2006/relationships/image" Target="../media/image122.png"/></Relationships>
</file>

<file path=ppt/slides/_rels/slide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124.png"/></Relationships>
</file>

<file path=ppt/slides/_rels/slide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0.emf"/><Relationship Id="rId3" Type="http://schemas.openxmlformats.org/officeDocument/2006/relationships/image" Target="../media/image43.emf"/><Relationship Id="rId7" Type="http://schemas.openxmlformats.org/officeDocument/2006/relationships/image" Target="../media/image46.png"/><Relationship Id="rId12" Type="http://schemas.openxmlformats.org/officeDocument/2006/relationships/image" Target="../media/image49.emf"/><Relationship Id="rId2" Type="http://schemas.openxmlformats.org/officeDocument/2006/relationships/notesSlide" Target="../notesSlides/notesSlide3.xml"/><Relationship Id="rId16" Type="http://schemas.openxmlformats.org/officeDocument/2006/relationships/image" Target="../media/image53.emf"/><Relationship Id="rId1" Type="http://schemas.openxmlformats.org/officeDocument/2006/relationships/slideLayout" Target="../slideLayouts/slideLayout27.xml"/><Relationship Id="rId6" Type="http://schemas.openxmlformats.org/officeDocument/2006/relationships/image" Target="../media/image45.png"/><Relationship Id="rId11" Type="http://schemas.openxmlformats.org/officeDocument/2006/relationships/image" Target="../media/image48.png"/><Relationship Id="rId5" Type="http://schemas.microsoft.com/office/2007/relationships/hdphoto" Target="../media/hdphoto1.wdp"/><Relationship Id="rId15" Type="http://schemas.openxmlformats.org/officeDocument/2006/relationships/image" Target="../media/image52.png"/><Relationship Id="rId10" Type="http://schemas.microsoft.com/office/2007/relationships/hdphoto" Target="../media/hdphoto3.wdp"/><Relationship Id="rId4" Type="http://schemas.openxmlformats.org/officeDocument/2006/relationships/image" Target="../media/image44.png"/><Relationship Id="rId9" Type="http://schemas.openxmlformats.org/officeDocument/2006/relationships/image" Target="../media/image47.png"/><Relationship Id="rId1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e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microsoft.com/office/2007/relationships/hdphoto" Target="../media/hdphoto5.wdp"/><Relationship Id="rId5" Type="http://schemas.openxmlformats.org/officeDocument/2006/relationships/image" Target="../media/image47.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6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8.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4.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9.png"/><Relationship Id="rId14" Type="http://schemas.openxmlformats.org/officeDocument/2006/relationships/image" Target="../media/image14.jpg"/><Relationship Id="rId22" Type="http://schemas.openxmlformats.org/officeDocument/2006/relationships/image" Target="../media/image22.png"/><Relationship Id="rId27"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66.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jpe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69.png"/><Relationship Id="rId4" Type="http://schemas.openxmlformats.org/officeDocument/2006/relationships/image" Target="../media/image6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Overview of the </a:t>
            </a:r>
            <a:br>
              <a:rPr lang="en-US" smtClean="0"/>
            </a:br>
            <a:r>
              <a:rPr lang="en-US" smtClean="0"/>
              <a:t>Modern Microsoft Platform</a:t>
            </a:r>
            <a:endParaRPr lang="en-US" dirty="0"/>
          </a:p>
        </p:txBody>
      </p:sp>
      <p:sp>
        <p:nvSpPr>
          <p:cNvPr id="8" name="Text Placeholder 9"/>
          <p:cNvSpPr txBox="1">
            <a:spLocks/>
          </p:cNvSpPr>
          <p:nvPr/>
        </p:nvSpPr>
        <p:spPr>
          <a:xfrm>
            <a:off x="2057400" y="1504950"/>
            <a:ext cx="5029200" cy="533400"/>
          </a:xfrm>
          <a:prstGeom prst="rect">
            <a:avLst/>
          </a:prstGeom>
        </p:spPr>
        <p:txBody>
          <a:bodyPr anchor="ctr"/>
          <a:lstStyle>
            <a:lvl1pPr marL="0" marR="0" indent="0" algn="ctr" defTabSz="914166" rtl="0" eaLnBrk="1" fontAlgn="auto" latinLnBrk="0" hangingPunct="1">
              <a:lnSpc>
                <a:spcPct val="100000"/>
              </a:lnSpc>
              <a:spcBef>
                <a:spcPct val="20000"/>
              </a:spcBef>
              <a:spcAft>
                <a:spcPts val="0"/>
              </a:spcAft>
              <a:buClrTx/>
              <a:buSzTx/>
              <a:buFont typeface="Arial" pitchFamily="34" charset="0"/>
              <a:buNone/>
              <a:tabLst/>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400" smtClean="0">
                <a:solidFill>
                  <a:srgbClr val="40738A"/>
                </a:solidFill>
                <a:latin typeface="Segoe UI" pitchFamily="34" charset="0"/>
                <a:ea typeface="Segoe UI" pitchFamily="34" charset="0"/>
                <a:cs typeface="Segoe UI" pitchFamily="34" charset="0"/>
              </a:rPr>
              <a:t>Presenter Name</a:t>
            </a:r>
            <a:endParaRPr lang="en-US" sz="1400" dirty="0" smtClean="0">
              <a:solidFill>
                <a:srgbClr val="40738A"/>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563659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47793" y="150877"/>
            <a:ext cx="8848415" cy="4841747"/>
          </a:xfrm>
          <a:prstGeom prst="rect">
            <a:avLst/>
          </a:prstGeom>
          <a:solidFill>
            <a:schemeClr val="tx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880" y="604706"/>
            <a:ext cx="869183" cy="869183"/>
          </a:xfrm>
          <a:prstGeom prst="rect">
            <a:avLst/>
          </a:prstGeom>
        </p:spPr>
      </p:pic>
      <p:grpSp>
        <p:nvGrpSpPr>
          <p:cNvPr id="8" name="Group 7"/>
          <p:cNvGrpSpPr>
            <a:grpSpLocks noChangeAspect="1"/>
          </p:cNvGrpSpPr>
          <p:nvPr/>
        </p:nvGrpSpPr>
        <p:grpSpPr>
          <a:xfrm>
            <a:off x="534289" y="596708"/>
            <a:ext cx="881774" cy="877181"/>
            <a:chOff x="290802" y="290979"/>
            <a:chExt cx="3652747" cy="3633717"/>
          </a:xfrm>
        </p:grpSpPr>
        <p:sp>
          <p:nvSpPr>
            <p:cNvPr id="9" name="Rectangle 8"/>
            <p:cNvSpPr/>
            <p:nvPr/>
          </p:nvSpPr>
          <p:spPr bwMode="auto">
            <a:xfrm>
              <a:off x="290802" y="290979"/>
              <a:ext cx="3652747" cy="36337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1731" r="21545"/>
            <a:stretch/>
          </p:blipFill>
          <p:spPr>
            <a:xfrm>
              <a:off x="1038650" y="768584"/>
              <a:ext cx="2157053" cy="2694815"/>
            </a:xfrm>
            <a:prstGeom prst="rect">
              <a:avLst/>
            </a:prstGeom>
          </p:spPr>
        </p:pic>
      </p:gr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45934" t="1646" r="915" b="5505"/>
          <a:stretch/>
        </p:blipFill>
        <p:spPr>
          <a:xfrm>
            <a:off x="323781" y="1610338"/>
            <a:ext cx="3276670" cy="3218186"/>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5526" t="1030" r="52280" b="11323"/>
          <a:stretch/>
        </p:blipFill>
        <p:spPr>
          <a:xfrm>
            <a:off x="3731055" y="1610338"/>
            <a:ext cx="1934277" cy="2260469"/>
          </a:xfrm>
          <a:prstGeom prst="rect">
            <a:avLst/>
          </a:prstGeom>
        </p:spPr>
      </p:pic>
      <p:pic>
        <p:nvPicPr>
          <p:cNvPr id="13" name="Picture 12"/>
          <p:cNvPicPr>
            <a:picLocks noChangeAspect="1"/>
          </p:cNvPicPr>
          <p:nvPr/>
        </p:nvPicPr>
        <p:blipFill>
          <a:blip r:embed="rId7"/>
          <a:stretch>
            <a:fillRect/>
          </a:stretch>
        </p:blipFill>
        <p:spPr>
          <a:xfrm>
            <a:off x="1584002" y="658381"/>
            <a:ext cx="3417764" cy="753836"/>
          </a:xfrm>
          <a:prstGeom prst="rect">
            <a:avLst/>
          </a:prstGeom>
        </p:spPr>
      </p:pic>
      <p:sp>
        <p:nvSpPr>
          <p:cNvPr id="18" name="TextBox 17"/>
          <p:cNvSpPr txBox="1"/>
          <p:nvPr/>
        </p:nvSpPr>
        <p:spPr>
          <a:xfrm>
            <a:off x="5795938" y="1610338"/>
            <a:ext cx="3062313" cy="1799340"/>
          </a:xfrm>
          <a:prstGeom prst="rect">
            <a:avLst/>
          </a:prstGeom>
          <a:noFill/>
        </p:spPr>
        <p:txBody>
          <a:bodyPr wrap="square" lIns="85012" tIns="68009" rIns="85012" bIns="68009" rtlCol="0">
            <a:spAutoFit/>
          </a:bodyPr>
          <a:lstStyle/>
          <a:p>
            <a:pPr defTabSz="424865" fontAlgn="base">
              <a:lnSpc>
                <a:spcPct val="90000"/>
              </a:lnSpc>
              <a:spcBef>
                <a:spcPct val="0"/>
              </a:spcBef>
              <a:spcAft>
                <a:spcPct val="0"/>
              </a:spcAft>
            </a:pP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a:t>
            </a:r>
            <a:r>
              <a:rPr lang="en-US" sz="1200" b="1"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This might be the biggest coup for Microsoft in India.</a:t>
            </a: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IRCTC, the notorious Indian Railways train ticket booking website known for its crashes and slowness under usual heavy Indian loads has received an </a:t>
            </a:r>
            <a:r>
              <a:rPr lang="en-US" sz="1200" b="1"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exclusive app for the Windows Phone 8 and Windows 8 platforms</a:t>
            </a: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developed in partnership with Microsoft.” </a:t>
            </a:r>
          </a:p>
          <a:p>
            <a:pPr defTabSz="424865" fontAlgn="base">
              <a:lnSpc>
                <a:spcPct val="90000"/>
              </a:lnSpc>
              <a:spcBef>
                <a:spcPct val="0"/>
              </a:spcBef>
              <a:spcAft>
                <a:spcPct val="0"/>
              </a:spcAft>
            </a:pPr>
            <a:endPar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endParaRPr>
          </a:p>
          <a:p>
            <a:pPr defTabSz="424865" fontAlgn="base">
              <a:lnSpc>
                <a:spcPct val="90000"/>
              </a:lnSpc>
              <a:spcBef>
                <a:spcPct val="0"/>
              </a:spcBef>
              <a:spcAft>
                <a:spcPct val="0"/>
              </a:spcAft>
            </a:pP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a:t>
            </a:r>
            <a:r>
              <a:rPr lang="en-US" sz="1200" dirty="0" err="1">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Bharadwaj</a:t>
            </a: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a:t>
            </a:r>
            <a:r>
              <a:rPr lang="en-US" sz="1200" dirty="0" err="1">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Fonearena</a:t>
            </a:r>
            <a:endPar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endParaRPr>
          </a:p>
        </p:txBody>
      </p:sp>
      <p:sp>
        <p:nvSpPr>
          <p:cNvPr id="19" name="TextBox 18"/>
          <p:cNvSpPr txBox="1"/>
          <p:nvPr/>
        </p:nvSpPr>
        <p:spPr>
          <a:xfrm>
            <a:off x="3731055" y="3951211"/>
            <a:ext cx="5127195" cy="968343"/>
          </a:xfrm>
          <a:prstGeom prst="rect">
            <a:avLst/>
          </a:prstGeom>
          <a:noFill/>
        </p:spPr>
        <p:txBody>
          <a:bodyPr wrap="square" lIns="85012" tIns="68009" rIns="85012" bIns="68009" rtlCol="0">
            <a:spAutoFit/>
          </a:bodyPr>
          <a:lstStyle/>
          <a:p>
            <a:pPr defTabSz="424865" fontAlgn="base">
              <a:lnSpc>
                <a:spcPct val="90000"/>
              </a:lnSpc>
              <a:spcBef>
                <a:spcPct val="0"/>
              </a:spcBef>
              <a:spcAft>
                <a:spcPct val="0"/>
              </a:spcAft>
            </a:pP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“Electronic tickets account for approximately 48 per cent of the </a:t>
            </a:r>
            <a:b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b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tickets sold every day… making the website figure in the list of top ranking e-commerce sites in the country.” </a:t>
            </a:r>
          </a:p>
          <a:p>
            <a:pPr defTabSz="424865" fontAlgn="base">
              <a:lnSpc>
                <a:spcPct val="90000"/>
              </a:lnSpc>
              <a:spcBef>
                <a:spcPct val="0"/>
              </a:spcBef>
              <a:spcAft>
                <a:spcPct val="0"/>
              </a:spcAft>
            </a:pPr>
            <a:endPar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endParaRPr>
          </a:p>
          <a:p>
            <a:pPr defTabSz="424865" fontAlgn="base">
              <a:lnSpc>
                <a:spcPct val="90000"/>
              </a:lnSpc>
              <a:spcBef>
                <a:spcPct val="0"/>
              </a:spcBef>
              <a:spcAft>
                <a:spcPct val="0"/>
              </a:spcAft>
            </a:pP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The Economic Times</a:t>
            </a:r>
          </a:p>
        </p:txBody>
      </p:sp>
      <p:sp>
        <p:nvSpPr>
          <p:cNvPr id="14" name="HIDE FOR SHOW: Closed Caption bar" hidden="1"/>
          <p:cNvSpPr/>
          <p:nvPr/>
        </p:nvSpPr>
        <p:spPr bwMode="ltGray">
          <a:xfrm>
            <a:off x="131045" y="4335742"/>
            <a:ext cx="7253517" cy="680094"/>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127517" rIns="85012" bIns="127517" numCol="1" spcCol="0" rtlCol="0" fromWordArt="0" anchor="t" anchorCtr="0" forceAA="0" compatLnSpc="1">
            <a:prstTxWarp prst="textNoShape">
              <a:avLst/>
            </a:prstTxWarp>
            <a:noAutofit/>
          </a:bodyPr>
          <a:lstStyle/>
          <a:p>
            <a:pPr defTabSz="433460" fontAlgn="base">
              <a:lnSpc>
                <a:spcPct val="90000"/>
              </a:lnSpc>
              <a:spcBef>
                <a:spcPct val="0"/>
              </a:spcBef>
              <a:spcAft>
                <a:spcPct val="0"/>
              </a:spcAft>
            </a:pPr>
            <a:r>
              <a:rPr lang="en-US" sz="1487"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spTree>
    <p:extLst>
      <p:ext uri="{BB962C8B-B14F-4D97-AF65-F5344CB8AC3E}">
        <p14:creationId xmlns:p14="http://schemas.microsoft.com/office/powerpoint/2010/main" val="3761214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8"/>
                                        </p:tgtEl>
                                      </p:cBhvr>
                                      <p:by x="100000" y="0"/>
                                    </p:animScale>
                                  </p:childTnLst>
                                </p:cTn>
                              </p:par>
                              <p:par>
                                <p:cTn id="9" presetID="10" presetClass="entr" presetSubtype="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400"/>
                                        <p:tgtEl>
                                          <p:spTgt spid="13"/>
                                        </p:tgtEl>
                                      </p:cBhvr>
                                    </p:animEffect>
                                  </p:childTnLst>
                                </p:cTn>
                              </p:par>
                              <p:par>
                                <p:cTn id="12" presetID="35" presetClass="path" presetSubtype="0" decel="100000" fill="hold" nodeType="withEffect">
                                  <p:stCondLst>
                                    <p:cond delay="500"/>
                                  </p:stCondLst>
                                  <p:childTnLst>
                                    <p:animMotion origin="layout" path="M 0.01783 2.59259E-6 L 3.95833E-6 2.59259E-6 " pathEditMode="relative" rAng="0" ptsTypes="AA">
                                      <p:cBhvr>
                                        <p:cTn id="13" dur="400" fill="hold"/>
                                        <p:tgtEl>
                                          <p:spTgt spid="13"/>
                                        </p:tgtEl>
                                        <p:attrNameLst>
                                          <p:attrName>ppt_x</p:attrName>
                                          <p:attrName>ppt_y</p:attrName>
                                        </p:attrNameLst>
                                      </p:cBhvr>
                                      <p:rCtr x="-898" y="0"/>
                                    </p:animMotion>
                                  </p:childTnLst>
                                </p:cTn>
                              </p:par>
                              <p:par>
                                <p:cTn id="14" presetID="1" presetClass="entr" presetSubtype="0" fill="hold" nodeType="withEffect">
                                  <p:stCondLst>
                                    <p:cond delay="350"/>
                                  </p:stCondLst>
                                  <p:childTnLst>
                                    <p:set>
                                      <p:cBhvr>
                                        <p:cTn id="15" dur="1" fill="hold">
                                          <p:stCondLst>
                                            <p:cond delay="0"/>
                                          </p:stCondLst>
                                        </p:cTn>
                                        <p:tgtEl>
                                          <p:spTgt spid="11"/>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250" fill="hold"/>
                                        <p:tgtEl>
                                          <p:spTgt spid="11"/>
                                        </p:tgtEl>
                                      </p:cBhvr>
                                      <p:by x="0" y="0"/>
                                    </p:animScale>
                                  </p:childTnLst>
                                </p:cTn>
                              </p:par>
                              <p:par>
                                <p:cTn id="18" presetID="6" presetClass="emph" presetSubtype="0" decel="100000" fill="hold" nodeType="withEffect">
                                  <p:stCondLst>
                                    <p:cond delay="500"/>
                                  </p:stCondLst>
                                  <p:childTnLst>
                                    <p:animScale>
                                      <p:cBhvr>
                                        <p:cTn id="19" dur="250" fill="hold"/>
                                        <p:tgtEl>
                                          <p:spTgt spid="11"/>
                                        </p:tgtEl>
                                      </p:cBhvr>
                                      <p:by x="110000" y="110000"/>
                                    </p:animScale>
                                  </p:childTnLst>
                                </p:cTn>
                              </p:par>
                              <p:par>
                                <p:cTn id="20" presetID="6" presetClass="emph" presetSubtype="0" decel="100000" fill="hold" nodeType="withEffect">
                                  <p:stCondLst>
                                    <p:cond delay="650"/>
                                  </p:stCondLst>
                                  <p:childTnLst>
                                    <p:animScale>
                                      <p:cBhvr>
                                        <p:cTn id="21" dur="250" fill="hold"/>
                                        <p:tgtEl>
                                          <p:spTgt spid="11"/>
                                        </p:tgtEl>
                                      </p:cBhvr>
                                      <p:by x="91000" y="91000"/>
                                    </p:animScale>
                                  </p:childTnLst>
                                </p:cTn>
                              </p:par>
                              <p:par>
                                <p:cTn id="22" presetID="1" presetClass="entr" presetSubtype="0" fill="hold" nodeType="withEffect">
                                  <p:stCondLst>
                                    <p:cond delay="450"/>
                                  </p:stCondLst>
                                  <p:childTnLst>
                                    <p:set>
                                      <p:cBhvr>
                                        <p:cTn id="23" dur="1" fill="hold">
                                          <p:stCondLst>
                                            <p:cond delay="0"/>
                                          </p:stCondLst>
                                        </p:cTn>
                                        <p:tgtEl>
                                          <p:spTgt spid="12"/>
                                        </p:tgtEl>
                                        <p:attrNameLst>
                                          <p:attrName>style.visibility</p:attrName>
                                        </p:attrNameLst>
                                      </p:cBhvr>
                                      <p:to>
                                        <p:strVal val="visible"/>
                                      </p:to>
                                    </p:set>
                                  </p:childTnLst>
                                </p:cTn>
                              </p:par>
                              <p:par>
                                <p:cTn id="24" presetID="6" presetClass="emph" presetSubtype="0" accel="100000" autoRev="1" fill="hold" nodeType="withEffect">
                                  <p:stCondLst>
                                    <p:cond delay="200"/>
                                  </p:stCondLst>
                                  <p:childTnLst>
                                    <p:animScale>
                                      <p:cBhvr>
                                        <p:cTn id="25" dur="250" fill="hold"/>
                                        <p:tgtEl>
                                          <p:spTgt spid="12"/>
                                        </p:tgtEl>
                                      </p:cBhvr>
                                      <p:by x="0" y="0"/>
                                    </p:animScale>
                                  </p:childTnLst>
                                </p:cTn>
                              </p:par>
                              <p:par>
                                <p:cTn id="26" presetID="6" presetClass="emph" presetSubtype="0" decel="100000" fill="hold" nodeType="withEffect">
                                  <p:stCondLst>
                                    <p:cond delay="600"/>
                                  </p:stCondLst>
                                  <p:childTnLst>
                                    <p:animScale>
                                      <p:cBhvr>
                                        <p:cTn id="27" dur="250" fill="hold"/>
                                        <p:tgtEl>
                                          <p:spTgt spid="12"/>
                                        </p:tgtEl>
                                      </p:cBhvr>
                                      <p:by x="110000" y="110000"/>
                                    </p:animScale>
                                  </p:childTnLst>
                                </p:cTn>
                              </p:par>
                              <p:par>
                                <p:cTn id="28" presetID="6" presetClass="emph" presetSubtype="0" decel="100000" fill="hold" nodeType="withEffect">
                                  <p:stCondLst>
                                    <p:cond delay="750"/>
                                  </p:stCondLst>
                                  <p:childTnLst>
                                    <p:animScale>
                                      <p:cBhvr>
                                        <p:cTn id="29" dur="250" fill="hold"/>
                                        <p:tgtEl>
                                          <p:spTgt spid="12"/>
                                        </p:tgtEl>
                                      </p:cBhvr>
                                      <p:by x="91000" y="91000"/>
                                    </p:animScale>
                                  </p:childTnLst>
                                </p:cTn>
                              </p:par>
                              <p:par>
                                <p:cTn id="30" presetID="6" presetClass="emph" presetSubtype="0" decel="100000" fill="hold" nodeType="withEffect">
                                  <p:stCondLst>
                                    <p:cond delay="0"/>
                                  </p:stCondLst>
                                  <p:childTnLst>
                                    <p:animScale>
                                      <p:cBhvr>
                                        <p:cTn id="31" dur="250" fill="hold"/>
                                        <p:tgtEl>
                                          <p:spTgt spid="15"/>
                                        </p:tgtEl>
                                      </p:cBhvr>
                                      <p:by x="100000" y="0"/>
                                    </p:animScale>
                                  </p:childTnLst>
                                </p:cTn>
                              </p:par>
                              <p:par>
                                <p:cTn id="32" presetID="1" presetClass="exit" presetSubtype="0" fill="hold" nodeType="withEffect">
                                  <p:stCondLst>
                                    <p:cond delay="180"/>
                                  </p:stCondLst>
                                  <p:childTnLst>
                                    <p:set>
                                      <p:cBhvr>
                                        <p:cTn id="33" dur="1" fill="hold">
                                          <p:stCondLst>
                                            <p:cond delay="0"/>
                                          </p:stCondLst>
                                        </p:cTn>
                                        <p:tgtEl>
                                          <p:spTgt spid="15"/>
                                        </p:tgtEl>
                                        <p:attrNameLst>
                                          <p:attrName>style.visibility</p:attrName>
                                        </p:attrNameLst>
                                      </p:cBhvr>
                                      <p:to>
                                        <p:strVal val="hidden"/>
                                      </p:to>
                                    </p:set>
                                  </p:childTnLst>
                                </p:cTn>
                              </p:par>
                              <p:par>
                                <p:cTn id="34" presetID="10" presetClass="entr" presetSubtype="0" fill="hold" grpId="0" nodeType="withEffect">
                                  <p:stCondLst>
                                    <p:cond delay="125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400"/>
                                        <p:tgtEl>
                                          <p:spTgt spid="18"/>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9469092" y="432961"/>
            <a:ext cx="1299994" cy="1467196"/>
          </a:xfrm>
          <a:prstGeom prst="rect">
            <a:avLst/>
          </a:prstGeom>
        </p:spPr>
      </p:pic>
      <p:sp>
        <p:nvSpPr>
          <p:cNvPr id="2" name="TextBox 1"/>
          <p:cNvSpPr txBox="1"/>
          <p:nvPr/>
        </p:nvSpPr>
        <p:spPr>
          <a:xfrm>
            <a:off x="208349" y="4246157"/>
            <a:ext cx="6949973" cy="720197"/>
          </a:xfrm>
          <a:prstGeom prst="rect">
            <a:avLst/>
          </a:prstGeom>
          <a:noFill/>
        </p:spPr>
        <p:txBody>
          <a:bodyPr wrap="square" lIns="137160" tIns="109728" rIns="137160" bIns="109728" rtlCol="0">
            <a:spAutoFit/>
          </a:bodyPr>
          <a:lstStyle/>
          <a:p>
            <a:pPr>
              <a:lnSpc>
                <a:spcPct val="90000"/>
              </a:lnSpc>
              <a:spcAft>
                <a:spcPts val="450"/>
              </a:spcAft>
            </a:pPr>
            <a:r>
              <a:rPr lang="en-US" sz="3600" dirty="0">
                <a:gradFill>
                  <a:gsLst>
                    <a:gs pos="2917">
                      <a:schemeClr val="tx1"/>
                    </a:gs>
                    <a:gs pos="30000">
                      <a:schemeClr val="tx1"/>
                    </a:gs>
                  </a:gsLst>
                  <a:lin ang="5400000" scaled="0"/>
                </a:gradFill>
                <a:latin typeface="+mj-lt"/>
              </a:rPr>
              <a:t>Windows 8 in the Enterprise</a:t>
            </a:r>
          </a:p>
        </p:txBody>
      </p:sp>
      <p:sp>
        <p:nvSpPr>
          <p:cNvPr id="3" name="TextBox 2"/>
          <p:cNvSpPr txBox="1"/>
          <p:nvPr/>
        </p:nvSpPr>
        <p:spPr>
          <a:xfrm>
            <a:off x="6963462" y="4714152"/>
            <a:ext cx="2180538" cy="408573"/>
          </a:xfrm>
          <a:prstGeom prst="rect">
            <a:avLst/>
          </a:prstGeom>
          <a:noFill/>
        </p:spPr>
        <p:txBody>
          <a:bodyPr wrap="square" lIns="137160" tIns="109728" rIns="137160" bIns="109728" rtlCol="0">
            <a:spAutoFit/>
          </a:bodyPr>
          <a:lstStyle/>
          <a:p>
            <a:pPr algn="r" defTabSz="685800">
              <a:lnSpc>
                <a:spcPct val="90000"/>
              </a:lnSpc>
              <a:spcAft>
                <a:spcPts val="450"/>
              </a:spcAft>
            </a:pPr>
            <a:r>
              <a:rPr lang="en-US" sz="1350" dirty="0">
                <a:latin typeface="+mj-lt"/>
              </a:rPr>
              <a:t>Forrester</a:t>
            </a:r>
            <a:endParaRPr lang="en-US" sz="1500" dirty="0">
              <a:latin typeface="+mj-lt"/>
            </a:endParaRPr>
          </a:p>
        </p:txBody>
      </p:sp>
      <p:grpSp>
        <p:nvGrpSpPr>
          <p:cNvPr id="42" name="Group 41"/>
          <p:cNvGrpSpPr/>
          <p:nvPr/>
        </p:nvGrpSpPr>
        <p:grpSpPr>
          <a:xfrm>
            <a:off x="4841672" y="1487255"/>
            <a:ext cx="3215540" cy="918872"/>
            <a:chOff x="5117684" y="577281"/>
            <a:chExt cx="4287386" cy="1225162"/>
          </a:xfrm>
        </p:grpSpPr>
        <p:sp>
          <p:nvSpPr>
            <p:cNvPr id="4" name="Rectangle 3"/>
            <p:cNvSpPr/>
            <p:nvPr/>
          </p:nvSpPr>
          <p:spPr bwMode="auto">
            <a:xfrm>
              <a:off x="6131757" y="1191829"/>
              <a:ext cx="2216964" cy="482564"/>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5" name="Rectangle 4"/>
            <p:cNvSpPr/>
            <p:nvPr/>
          </p:nvSpPr>
          <p:spPr bwMode="auto">
            <a:xfrm>
              <a:off x="6138830" y="709265"/>
              <a:ext cx="1017556" cy="482564"/>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137160" numCol="1" rtlCol="0" anchor="b"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17684" y="699615"/>
              <a:ext cx="691287" cy="828162"/>
            </a:xfrm>
            <a:prstGeom prst="rect">
              <a:avLst/>
            </a:prstGeom>
          </p:spPr>
        </p:pic>
        <p:sp>
          <p:nvSpPr>
            <p:cNvPr id="28" name="TextBox 27"/>
            <p:cNvSpPr txBox="1"/>
            <p:nvPr/>
          </p:nvSpPr>
          <p:spPr>
            <a:xfrm>
              <a:off x="7145211" y="577281"/>
              <a:ext cx="1076791"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12%</a:t>
              </a:r>
            </a:p>
          </p:txBody>
        </p:sp>
        <p:sp>
          <p:nvSpPr>
            <p:cNvPr id="29" name="TextBox 28"/>
            <p:cNvSpPr txBox="1"/>
            <p:nvPr/>
          </p:nvSpPr>
          <p:spPr>
            <a:xfrm>
              <a:off x="8328279" y="1063779"/>
              <a:ext cx="1076791"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26%</a:t>
              </a:r>
            </a:p>
          </p:txBody>
        </p:sp>
      </p:grpSp>
      <p:grpSp>
        <p:nvGrpSpPr>
          <p:cNvPr id="41" name="Group 40"/>
          <p:cNvGrpSpPr/>
          <p:nvPr/>
        </p:nvGrpSpPr>
        <p:grpSpPr>
          <a:xfrm>
            <a:off x="4608615" y="2528795"/>
            <a:ext cx="2520004" cy="914552"/>
            <a:chOff x="4806943" y="1966000"/>
            <a:chExt cx="3360005" cy="1219403"/>
          </a:xfrm>
        </p:grpSpPr>
        <p:pic>
          <p:nvPicPr>
            <p:cNvPr id="20" name="Picture 1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06943" y="2078778"/>
              <a:ext cx="1280515" cy="960386"/>
            </a:xfrm>
            <a:prstGeom prst="rect">
              <a:avLst/>
            </a:prstGeom>
          </p:spPr>
        </p:pic>
        <p:sp>
          <p:nvSpPr>
            <p:cNvPr id="22" name="Rectangle 21"/>
            <p:cNvSpPr/>
            <p:nvPr/>
          </p:nvSpPr>
          <p:spPr bwMode="auto">
            <a:xfrm>
              <a:off x="6125510" y="2576614"/>
              <a:ext cx="1017556" cy="482564"/>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23" name="Rectangle 22"/>
            <p:cNvSpPr/>
            <p:nvPr/>
          </p:nvSpPr>
          <p:spPr bwMode="auto">
            <a:xfrm>
              <a:off x="6135925" y="2094050"/>
              <a:ext cx="435664" cy="482564"/>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137160" numCol="1" rtlCol="0" anchor="b"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0" name="TextBox 29"/>
            <p:cNvSpPr txBox="1"/>
            <p:nvPr/>
          </p:nvSpPr>
          <p:spPr>
            <a:xfrm>
              <a:off x="7090157" y="2446739"/>
              <a:ext cx="1076791"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12%</a:t>
              </a:r>
            </a:p>
          </p:txBody>
        </p:sp>
        <p:sp>
          <p:nvSpPr>
            <p:cNvPr id="31" name="TextBox 30"/>
            <p:cNvSpPr txBox="1"/>
            <p:nvPr/>
          </p:nvSpPr>
          <p:spPr>
            <a:xfrm>
              <a:off x="6489228" y="1966000"/>
              <a:ext cx="869469"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5%</a:t>
              </a:r>
            </a:p>
          </p:txBody>
        </p:sp>
      </p:grpSp>
      <p:grpSp>
        <p:nvGrpSpPr>
          <p:cNvPr id="40" name="Group 39"/>
          <p:cNvGrpSpPr/>
          <p:nvPr/>
        </p:nvGrpSpPr>
        <p:grpSpPr>
          <a:xfrm>
            <a:off x="4608615" y="459394"/>
            <a:ext cx="3834632" cy="918174"/>
            <a:chOff x="4806943" y="3396675"/>
            <a:chExt cx="5112842" cy="1224232"/>
          </a:xfrm>
        </p:grpSpPr>
        <p:pic>
          <p:nvPicPr>
            <p:cNvPr id="21" name="Picture 20"/>
            <p:cNvPicPr>
              <a:picLocks noChangeAspect="1"/>
            </p:cNvPicPr>
            <p:nvPr/>
          </p:nvPicPr>
          <p:blipFill rotWithShape="1">
            <a:blip r:embed="rId8" cstate="print">
              <a:extLst>
                <a:ext uri="{28A0092B-C50C-407E-A947-70E740481C1C}">
                  <a14:useLocalDpi xmlns:a14="http://schemas.microsoft.com/office/drawing/2010/main" val="0"/>
                </a:ext>
              </a:extLst>
            </a:blip>
            <a:srcRect r="72174"/>
            <a:stretch/>
          </p:blipFill>
          <p:spPr>
            <a:xfrm>
              <a:off x="4806943" y="3415800"/>
              <a:ext cx="1091279" cy="1205107"/>
            </a:xfrm>
            <a:prstGeom prst="rect">
              <a:avLst/>
            </a:prstGeom>
          </p:spPr>
        </p:pic>
        <p:sp>
          <p:nvSpPr>
            <p:cNvPr id="24" name="Rectangle 23"/>
            <p:cNvSpPr/>
            <p:nvPr/>
          </p:nvSpPr>
          <p:spPr bwMode="auto">
            <a:xfrm>
              <a:off x="6146164" y="4010293"/>
              <a:ext cx="2739479" cy="482564"/>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25" name="Rectangle 24"/>
            <p:cNvSpPr/>
            <p:nvPr/>
          </p:nvSpPr>
          <p:spPr bwMode="auto">
            <a:xfrm>
              <a:off x="6142634" y="3523433"/>
              <a:ext cx="174408" cy="482564"/>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137160" numCol="1" rtlCol="0" anchor="b"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2" name="TextBox 31"/>
            <p:cNvSpPr txBox="1"/>
            <p:nvPr/>
          </p:nvSpPr>
          <p:spPr>
            <a:xfrm>
              <a:off x="6278758" y="3396675"/>
              <a:ext cx="869469"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2%</a:t>
              </a:r>
            </a:p>
          </p:txBody>
        </p:sp>
        <p:sp>
          <p:nvSpPr>
            <p:cNvPr id="33" name="TextBox 32"/>
            <p:cNvSpPr txBox="1"/>
            <p:nvPr/>
          </p:nvSpPr>
          <p:spPr>
            <a:xfrm>
              <a:off x="8842994" y="3882243"/>
              <a:ext cx="1076791"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32%</a:t>
              </a:r>
            </a:p>
          </p:txBody>
        </p:sp>
      </p:grpSp>
      <p:cxnSp>
        <p:nvCxnSpPr>
          <p:cNvPr id="35" name="Straight Connector 34"/>
          <p:cNvCxnSpPr/>
          <p:nvPr/>
        </p:nvCxnSpPr>
        <p:spPr>
          <a:xfrm>
            <a:off x="5602226" y="432961"/>
            <a:ext cx="0" cy="30327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151577" y="3574843"/>
            <a:ext cx="1811885" cy="720197"/>
            <a:chOff x="5097054" y="4766459"/>
            <a:chExt cx="2415847" cy="960263"/>
          </a:xfrm>
        </p:grpSpPr>
        <p:sp>
          <p:nvSpPr>
            <p:cNvPr id="27" name="Rectangle 26"/>
            <p:cNvSpPr>
              <a:spLocks noChangeAspect="1"/>
            </p:cNvSpPr>
            <p:nvPr/>
          </p:nvSpPr>
          <p:spPr bwMode="auto">
            <a:xfrm>
              <a:off x="5097054" y="5035943"/>
              <a:ext cx="338497" cy="338497"/>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137160" numCol="1" rtlCol="0" anchor="b"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8" name="TextBox 37"/>
            <p:cNvSpPr txBox="1"/>
            <p:nvPr/>
          </p:nvSpPr>
          <p:spPr>
            <a:xfrm>
              <a:off x="5435551" y="4766459"/>
              <a:ext cx="2077350" cy="960263"/>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latin typeface="+mj-lt"/>
                </a:rPr>
                <a:t>Current work tablet</a:t>
              </a:r>
            </a:p>
          </p:txBody>
        </p:sp>
      </p:grpSp>
      <p:grpSp>
        <p:nvGrpSpPr>
          <p:cNvPr id="46" name="Group 45"/>
          <p:cNvGrpSpPr/>
          <p:nvPr/>
        </p:nvGrpSpPr>
        <p:grpSpPr>
          <a:xfrm>
            <a:off x="7024736" y="3574843"/>
            <a:ext cx="1849180" cy="720197"/>
            <a:chOff x="8371466" y="4766459"/>
            <a:chExt cx="2465573" cy="960263"/>
          </a:xfrm>
        </p:grpSpPr>
        <p:sp>
          <p:nvSpPr>
            <p:cNvPr id="26" name="Rectangle 25"/>
            <p:cNvSpPr>
              <a:spLocks noChangeAspect="1"/>
            </p:cNvSpPr>
            <p:nvPr/>
          </p:nvSpPr>
          <p:spPr bwMode="auto">
            <a:xfrm>
              <a:off x="8371466" y="5035943"/>
              <a:ext cx="338497" cy="338497"/>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39" name="TextBox 38"/>
            <p:cNvSpPr txBox="1"/>
            <p:nvPr/>
          </p:nvSpPr>
          <p:spPr>
            <a:xfrm>
              <a:off x="8709963" y="4766459"/>
              <a:ext cx="2127076" cy="960263"/>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latin typeface="+mj-lt"/>
                </a:rPr>
                <a:t>Desired next work tablet</a:t>
              </a:r>
            </a:p>
          </p:txBody>
        </p:sp>
      </p:grpSp>
      <p:grpSp>
        <p:nvGrpSpPr>
          <p:cNvPr id="48" name="Group 47"/>
          <p:cNvGrpSpPr/>
          <p:nvPr/>
        </p:nvGrpSpPr>
        <p:grpSpPr>
          <a:xfrm>
            <a:off x="343332" y="735424"/>
            <a:ext cx="4014598" cy="3054488"/>
            <a:chOff x="457775" y="980565"/>
            <a:chExt cx="5352797" cy="4072651"/>
          </a:xfrm>
        </p:grpSpPr>
        <p:sp>
          <p:nvSpPr>
            <p:cNvPr id="6" name="TextBox 5"/>
            <p:cNvSpPr txBox="1"/>
            <p:nvPr/>
          </p:nvSpPr>
          <p:spPr>
            <a:xfrm>
              <a:off x="967744" y="1084092"/>
              <a:ext cx="4842828" cy="3951851"/>
            </a:xfrm>
            <a:prstGeom prst="rect">
              <a:avLst/>
            </a:prstGeom>
            <a:noFill/>
          </p:spPr>
          <p:txBody>
            <a:bodyPr wrap="square" lIns="137160" tIns="109728" rIns="137160" bIns="109728" rtlCol="0">
              <a:spAutoFit/>
            </a:bodyPr>
            <a:lstStyle/>
            <a:p>
              <a:pPr>
                <a:lnSpc>
                  <a:spcPct val="90000"/>
                </a:lnSpc>
                <a:spcAft>
                  <a:spcPts val="450"/>
                </a:spcAft>
              </a:pPr>
              <a:r>
                <a:rPr lang="en-US" sz="3300" dirty="0">
                  <a:gradFill>
                    <a:gsLst>
                      <a:gs pos="2917">
                        <a:schemeClr val="tx1"/>
                      </a:gs>
                      <a:gs pos="30000">
                        <a:schemeClr val="tx1"/>
                      </a:gs>
                    </a:gsLst>
                    <a:lin ang="5400000" scaled="0"/>
                  </a:gradFill>
                  <a:latin typeface="+mj-lt"/>
                </a:rPr>
                <a:t>200 million global information workers would like to use a Microsoft Windows tablet for work</a:t>
              </a:r>
            </a:p>
          </p:txBody>
        </p:sp>
        <p:pic>
          <p:nvPicPr>
            <p:cNvPr id="44" name="Picture 43"/>
            <p:cNvPicPr>
              <a:picLocks noChangeAspect="1"/>
            </p:cNvPicPr>
            <p:nvPr/>
          </p:nvPicPr>
          <p:blipFill>
            <a:blip r:embed="rId9">
              <a:grayscl/>
            </a:blip>
            <a:stretch>
              <a:fillRect/>
            </a:stretch>
          </p:blipFill>
          <p:spPr>
            <a:xfrm>
              <a:off x="457775" y="980565"/>
              <a:ext cx="681261" cy="778908"/>
            </a:xfrm>
            <a:prstGeom prst="rect">
              <a:avLst/>
            </a:prstGeom>
          </p:spPr>
        </p:pic>
        <p:pic>
          <p:nvPicPr>
            <p:cNvPr id="45" name="Picture 44"/>
            <p:cNvPicPr>
              <a:picLocks noChangeAspect="1"/>
            </p:cNvPicPr>
            <p:nvPr/>
          </p:nvPicPr>
          <p:blipFill>
            <a:blip r:embed="rId9">
              <a:grayscl/>
            </a:blip>
            <a:stretch>
              <a:fillRect/>
            </a:stretch>
          </p:blipFill>
          <p:spPr>
            <a:xfrm rot="10800000">
              <a:off x="2284718" y="4274308"/>
              <a:ext cx="681261" cy="778908"/>
            </a:xfrm>
            <a:prstGeom prst="rect">
              <a:avLst/>
            </a:prstGeom>
          </p:spPr>
        </p:pic>
      </p:grpSp>
    </p:spTree>
    <p:extLst>
      <p:ext uri="{BB962C8B-B14F-4D97-AF65-F5344CB8AC3E}">
        <p14:creationId xmlns:p14="http://schemas.microsoft.com/office/powerpoint/2010/main" val="2894115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5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1638" y="217488"/>
            <a:ext cx="8742362" cy="674687"/>
          </a:xfrm>
        </p:spPr>
        <p:txBody>
          <a:bodyPr/>
          <a:lstStyle/>
          <a:p>
            <a:r>
              <a:rPr lang="en-US" dirty="0" smtClean="0"/>
              <a:t>8.1 More powerful and efficient</a:t>
            </a:r>
            <a:endParaRPr lang="en-US" dirty="0"/>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r="1731"/>
          <a:stretch/>
        </p:blipFill>
        <p:spPr>
          <a:xfrm>
            <a:off x="2218653" y="3731734"/>
            <a:ext cx="6779446" cy="1277405"/>
          </a:xfrm>
          <a:prstGeom prst="rect">
            <a:avLst/>
          </a:prstGeom>
        </p:spPr>
      </p:pic>
      <p:sp>
        <p:nvSpPr>
          <p:cNvPr id="6" name="Rectangle 5"/>
          <p:cNvSpPr/>
          <p:nvPr/>
        </p:nvSpPr>
        <p:spPr>
          <a:xfrm>
            <a:off x="213368" y="4084467"/>
            <a:ext cx="2005517" cy="545021"/>
          </a:xfrm>
          <a:prstGeom prst="rect">
            <a:avLst/>
          </a:prstGeom>
        </p:spPr>
        <p:txBody>
          <a:bodyPr wrap="square">
            <a:spAutoFit/>
          </a:bodyPr>
          <a:lstStyle/>
          <a:p>
            <a:pPr>
              <a:spcBef>
                <a:spcPts val="882"/>
              </a:spcBef>
            </a:pPr>
            <a:r>
              <a:rPr lang="en-US" sz="1471" dirty="0">
                <a:latin typeface="+mj-lt"/>
              </a:rPr>
              <a:t>Rich, integrated search driven by Bing</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886" y="921442"/>
            <a:ext cx="2276704" cy="1277405"/>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1010" y="921442"/>
            <a:ext cx="2263472" cy="1277405"/>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8653" y="2326588"/>
            <a:ext cx="2276918" cy="1277405"/>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2046" y="2326588"/>
            <a:ext cx="2272436" cy="1277405"/>
          </a:xfrm>
          <a:prstGeom prst="rect">
            <a:avLst/>
          </a:prstGeom>
        </p:spPr>
      </p:pic>
      <p:sp>
        <p:nvSpPr>
          <p:cNvPr id="10" name="Rectangle 9"/>
          <p:cNvSpPr/>
          <p:nvPr/>
        </p:nvSpPr>
        <p:spPr>
          <a:xfrm>
            <a:off x="215050" y="1283140"/>
            <a:ext cx="1615169" cy="545021"/>
          </a:xfrm>
          <a:prstGeom prst="rect">
            <a:avLst/>
          </a:prstGeom>
        </p:spPr>
        <p:txBody>
          <a:bodyPr wrap="square">
            <a:spAutoFit/>
          </a:bodyPr>
          <a:lstStyle/>
          <a:p>
            <a:pPr>
              <a:spcBef>
                <a:spcPts val="882"/>
              </a:spcBef>
            </a:pPr>
            <a:r>
              <a:rPr lang="en-US" sz="1471" dirty="0">
                <a:latin typeface="+mj-lt"/>
              </a:rPr>
              <a:t>Personalized start and lock screens</a:t>
            </a:r>
          </a:p>
        </p:txBody>
      </p:sp>
      <p:sp>
        <p:nvSpPr>
          <p:cNvPr id="25" name="Rectangle 24"/>
          <p:cNvSpPr/>
          <p:nvPr/>
        </p:nvSpPr>
        <p:spPr>
          <a:xfrm>
            <a:off x="4662763" y="1283140"/>
            <a:ext cx="2073887" cy="545021"/>
          </a:xfrm>
          <a:prstGeom prst="rect">
            <a:avLst/>
          </a:prstGeom>
        </p:spPr>
        <p:txBody>
          <a:bodyPr wrap="square">
            <a:spAutoFit/>
          </a:bodyPr>
          <a:lstStyle/>
          <a:p>
            <a:pPr>
              <a:spcBef>
                <a:spcPts val="882"/>
              </a:spcBef>
            </a:pPr>
            <a:r>
              <a:rPr lang="en-US" sz="1471" dirty="0">
                <a:latin typeface="+mj-lt"/>
              </a:rPr>
              <a:t>New live tile sizes, including large</a:t>
            </a:r>
          </a:p>
        </p:txBody>
      </p:sp>
      <p:sp>
        <p:nvSpPr>
          <p:cNvPr id="26" name="Rectangle 25"/>
          <p:cNvSpPr/>
          <p:nvPr/>
        </p:nvSpPr>
        <p:spPr>
          <a:xfrm>
            <a:off x="201930" y="2725779"/>
            <a:ext cx="2083954" cy="318677"/>
          </a:xfrm>
          <a:prstGeom prst="rect">
            <a:avLst/>
          </a:prstGeom>
        </p:spPr>
        <p:txBody>
          <a:bodyPr wrap="square">
            <a:spAutoFit/>
          </a:bodyPr>
          <a:lstStyle/>
          <a:p>
            <a:pPr>
              <a:spcBef>
                <a:spcPts val="882"/>
              </a:spcBef>
            </a:pPr>
            <a:r>
              <a:rPr lang="en-US" sz="1471" dirty="0">
                <a:latin typeface="+mj-lt"/>
              </a:rPr>
              <a:t>Apps share the screen</a:t>
            </a:r>
          </a:p>
        </p:txBody>
      </p:sp>
      <p:sp>
        <p:nvSpPr>
          <p:cNvPr id="27" name="Rectangle 26"/>
          <p:cNvSpPr/>
          <p:nvPr/>
        </p:nvSpPr>
        <p:spPr>
          <a:xfrm>
            <a:off x="4657312" y="2667565"/>
            <a:ext cx="2070356" cy="545021"/>
          </a:xfrm>
          <a:prstGeom prst="rect">
            <a:avLst/>
          </a:prstGeom>
        </p:spPr>
        <p:txBody>
          <a:bodyPr wrap="square">
            <a:spAutoFit/>
          </a:bodyPr>
          <a:lstStyle/>
          <a:p>
            <a:pPr>
              <a:spcBef>
                <a:spcPts val="882"/>
              </a:spcBef>
            </a:pPr>
            <a:r>
              <a:rPr lang="en-US" sz="1471" dirty="0">
                <a:latin typeface="+mj-lt"/>
              </a:rPr>
              <a:t>Deep SkyDrive integration</a:t>
            </a:r>
          </a:p>
        </p:txBody>
      </p:sp>
    </p:spTree>
    <p:extLst>
      <p:ext uri="{BB962C8B-B14F-4D97-AF65-F5344CB8AC3E}">
        <p14:creationId xmlns:p14="http://schemas.microsoft.com/office/powerpoint/2010/main" val="267040502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1"/>
            <a:ext cx="3128962" cy="5143500"/>
          </a:xfrm>
          <a:prstGeom prst="rect">
            <a:avLst/>
          </a:prstGeom>
          <a:solidFill>
            <a:srgbClr val="108C4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endParaRPr lang="en-US" sz="1618" dirty="0">
              <a:solidFill>
                <a:srgbClr val="000000"/>
              </a:solidFill>
            </a:endParaRPr>
          </a:p>
        </p:txBody>
      </p:sp>
      <p:pic>
        <p:nvPicPr>
          <p:cNvPr id="4" name="Picture 3"/>
          <p:cNvPicPr>
            <a:picLocks noChangeAspect="1"/>
          </p:cNvPicPr>
          <p:nvPr/>
        </p:nvPicPr>
        <p:blipFill>
          <a:blip r:embed="rId3"/>
          <a:stretch>
            <a:fillRect/>
          </a:stretch>
        </p:blipFill>
        <p:spPr>
          <a:xfrm>
            <a:off x="961495" y="1895485"/>
            <a:ext cx="1205972" cy="1352531"/>
          </a:xfrm>
          <a:prstGeom prst="rect">
            <a:avLst/>
          </a:prstGeom>
          <a:solidFill>
            <a:srgbClr val="108C43"/>
          </a:solidFill>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4619" y="2238263"/>
            <a:ext cx="2259245" cy="820947"/>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010225" y="2262425"/>
            <a:ext cx="3000867" cy="772623"/>
          </a:xfrm>
          <a:prstGeom prst="rect">
            <a:avLst/>
          </a:prstGeom>
        </p:spPr>
      </p:pic>
    </p:spTree>
    <p:extLst>
      <p:ext uri="{BB962C8B-B14F-4D97-AF65-F5344CB8AC3E}">
        <p14:creationId xmlns:p14="http://schemas.microsoft.com/office/powerpoint/2010/main" val="69577330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6667" t="10756"/>
          <a:stretch/>
        </p:blipFill>
        <p:spPr>
          <a:xfrm>
            <a:off x="0" y="0"/>
            <a:ext cx="9160451" cy="5143500"/>
          </a:xfrm>
          <a:prstGeom prst="rect">
            <a:avLst/>
          </a:prstGeom>
        </p:spPr>
      </p:pic>
    </p:spTree>
    <p:extLst>
      <p:ext uri="{BB962C8B-B14F-4D97-AF65-F5344CB8AC3E}">
        <p14:creationId xmlns:p14="http://schemas.microsoft.com/office/powerpoint/2010/main" val="34906965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Tree>
    <p:extLst>
      <p:ext uri="{BB962C8B-B14F-4D97-AF65-F5344CB8AC3E}">
        <p14:creationId xmlns:p14="http://schemas.microsoft.com/office/powerpoint/2010/main" val="20587024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403650" y="2046326"/>
            <a:ext cx="1882492" cy="941246"/>
          </a:xfrm>
          <a:prstGeom prst="rect">
            <a:avLst/>
          </a:prstGeom>
          <a:solidFill>
            <a:srgbClr val="001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70623" rIns="134444" bIns="25211" rtlCol="0" anchor="t" anchorCtr="0"/>
          <a:lstStyle/>
          <a:p>
            <a:pPr defTabSz="685397"/>
            <a:r>
              <a:rPr lang="en-US" sz="1029" dirty="0">
                <a:gradFill>
                  <a:gsLst>
                    <a:gs pos="0">
                      <a:srgbClr val="FFFFFF"/>
                    </a:gs>
                    <a:gs pos="100000">
                      <a:srgbClr val="FFFFFF"/>
                    </a:gs>
                  </a:gsLst>
                  <a:lin ang="5400000" scaled="0"/>
                </a:gradFill>
                <a:ea typeface="Segoe UI" pitchFamily="34" charset="0"/>
                <a:cs typeface="Segoe UI" pitchFamily="34" charset="0"/>
              </a:rPr>
              <a:t>Over 250 million people have a SkyDrive</a:t>
            </a:r>
          </a:p>
        </p:txBody>
      </p:sp>
      <p:sp>
        <p:nvSpPr>
          <p:cNvPr id="10" name="Rectangle 9"/>
          <p:cNvSpPr/>
          <p:nvPr/>
        </p:nvSpPr>
        <p:spPr bwMode="auto">
          <a:xfrm>
            <a:off x="2354560" y="3052845"/>
            <a:ext cx="1882492" cy="941246"/>
          </a:xfrm>
          <a:prstGeom prst="rect">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336159" rIns="134444" bIns="25211" rtlCol="0" anchor="t" anchorCtr="0"/>
          <a:lstStyle/>
          <a:p>
            <a:pPr defTabSz="685397"/>
            <a:endParaRPr lang="en-US" sz="1029" dirty="0">
              <a:gradFill>
                <a:gsLst>
                  <a:gs pos="0">
                    <a:srgbClr val="FFFFFF"/>
                  </a:gs>
                  <a:gs pos="100000">
                    <a:srgbClr val="FFFFFF"/>
                  </a:gs>
                </a:gsLst>
                <a:lin ang="5400000" scaled="0"/>
              </a:gradFill>
              <a:ea typeface="Segoe UI" pitchFamily="34" charset="0"/>
              <a:cs typeface="Segoe UI" pitchFamily="34" charset="0"/>
            </a:endParaRPr>
          </a:p>
          <a:p>
            <a:pPr defTabSz="685397"/>
            <a:r>
              <a:rPr lang="en-US" sz="1029" dirty="0">
                <a:gradFill>
                  <a:gsLst>
                    <a:gs pos="0">
                      <a:srgbClr val="FFFFFF"/>
                    </a:gs>
                    <a:gs pos="100000">
                      <a:srgbClr val="FFFFFF"/>
                    </a:gs>
                  </a:gsLst>
                  <a:lin ang="5400000" scaled="0"/>
                </a:gradFill>
                <a:ea typeface="Segoe UI" pitchFamily="34" charset="0"/>
                <a:cs typeface="Segoe UI" pitchFamily="34" charset="0"/>
              </a:rPr>
              <a:t>299 Million connected users</a:t>
            </a:r>
          </a:p>
        </p:txBody>
      </p:sp>
      <p:sp>
        <p:nvSpPr>
          <p:cNvPr id="2" name="Rectangle 1"/>
          <p:cNvSpPr/>
          <p:nvPr/>
        </p:nvSpPr>
        <p:spPr bwMode="auto">
          <a:xfrm>
            <a:off x="6923272" y="2044978"/>
            <a:ext cx="1882492" cy="941246"/>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03391" rIns="134444" bIns="25211" rtlCol="0" anchor="t" anchorCtr="0"/>
          <a:lstStyle/>
          <a:p>
            <a:pPr defTabSz="685397"/>
            <a:endParaRPr lang="en-US" sz="1029" dirty="0">
              <a:gradFill>
                <a:gsLst>
                  <a:gs pos="0">
                    <a:srgbClr val="FFFFFF"/>
                  </a:gs>
                  <a:gs pos="100000">
                    <a:srgbClr val="FFFFFF"/>
                  </a:gs>
                </a:gsLst>
                <a:lin ang="5400000" scaled="0"/>
              </a:gradFill>
              <a:ea typeface="Segoe UI" pitchFamily="34" charset="0"/>
              <a:cs typeface="Segoe UI" pitchFamily="34" charset="0"/>
            </a:endParaRPr>
          </a:p>
          <a:p>
            <a:pPr defTabSz="685397"/>
            <a:r>
              <a:rPr lang="en-US" sz="1029" dirty="0">
                <a:gradFill>
                  <a:gsLst>
                    <a:gs pos="0">
                      <a:srgbClr val="FFFFFF"/>
                    </a:gs>
                    <a:gs pos="100000">
                      <a:srgbClr val="FFFFFF"/>
                    </a:gs>
                  </a:gsLst>
                  <a:lin ang="5400000" scaled="0"/>
                </a:gradFill>
                <a:ea typeface="Segoe UI" pitchFamily="34" charset="0"/>
                <a:cs typeface="Segoe UI" pitchFamily="34" charset="0"/>
              </a:rPr>
              <a:t>48 Million Subscribers </a:t>
            </a:r>
          </a:p>
        </p:txBody>
      </p:sp>
      <p:grpSp>
        <p:nvGrpSpPr>
          <p:cNvPr id="24" name="Group 23"/>
          <p:cNvGrpSpPr/>
          <p:nvPr/>
        </p:nvGrpSpPr>
        <p:grpSpPr>
          <a:xfrm>
            <a:off x="4639232" y="1025435"/>
            <a:ext cx="1882492" cy="955618"/>
            <a:chOff x="9321613" y="1940384"/>
            <a:chExt cx="2147776" cy="2180571"/>
          </a:xfrm>
        </p:grpSpPr>
        <p:sp>
          <p:nvSpPr>
            <p:cNvPr id="36" name="Rectangle 35"/>
            <p:cNvSpPr/>
            <p:nvPr/>
          </p:nvSpPr>
          <p:spPr bwMode="auto">
            <a:xfrm>
              <a:off x="9321613" y="1973179"/>
              <a:ext cx="2147776" cy="2147776"/>
            </a:xfrm>
            <a:prstGeom prst="rect">
              <a:avLst/>
            </a:prstGeom>
            <a:solidFill>
              <a:srgbClr val="001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70623" rIns="134444" bIns="25211" rtlCol="0" anchor="t" anchorCtr="0"/>
            <a:lstStyle/>
            <a:p>
              <a:pPr defTabSz="685445" fontAlgn="base">
                <a:spcBef>
                  <a:spcPct val="0"/>
                </a:spcBef>
                <a:spcAft>
                  <a:spcPct val="0"/>
                </a:spcAft>
              </a:pPr>
              <a:r>
                <a:rPr lang="en-US" sz="1029" dirty="0">
                  <a:solidFill>
                    <a:srgbClr val="FFFFFF"/>
                  </a:solidFill>
                </a:rPr>
                <a:t>Nearly 50 million Office Web Apps users</a:t>
              </a:r>
              <a:endParaRPr lang="en-US" sz="1029" kern="6000" dirty="0">
                <a:solidFill>
                  <a:srgbClr val="FFFFFF"/>
                </a:solidFill>
                <a:cs typeface="Segoe UI Light" panose="020B0502040204020203" pitchFamily="34" charset="0"/>
              </a:endParaRPr>
            </a:p>
          </p:txBody>
        </p:sp>
        <p:pic>
          <p:nvPicPr>
            <p:cNvPr id="42" name="Picture 41"/>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nvGrpSpPr>
          <p:cNvPr id="44" name="Group 43"/>
          <p:cNvGrpSpPr/>
          <p:nvPr/>
        </p:nvGrpSpPr>
        <p:grpSpPr>
          <a:xfrm>
            <a:off x="2359219" y="2046326"/>
            <a:ext cx="1882492" cy="941246"/>
            <a:chOff x="9321613" y="4246987"/>
            <a:chExt cx="2147776" cy="2147776"/>
          </a:xfrm>
          <a:solidFill>
            <a:srgbClr val="FF8B00"/>
          </a:solidFill>
        </p:grpSpPr>
        <p:sp>
          <p:nvSpPr>
            <p:cNvPr id="13" name="Rectangle 12"/>
            <p:cNvSpPr/>
            <p:nvPr/>
          </p:nvSpPr>
          <p:spPr bwMode="auto">
            <a:xfrm>
              <a:off x="9321613" y="4246987"/>
              <a:ext cx="2147776" cy="2147776"/>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05001" rIns="134444" bIns="25211" rtlCol="0" anchor="t" anchorCtr="0"/>
            <a:lstStyle/>
            <a:p>
              <a:pPr defTabSz="685397"/>
              <a:r>
                <a:rPr lang="en-US" sz="1029" dirty="0">
                  <a:gradFill>
                    <a:gsLst>
                      <a:gs pos="0">
                        <a:srgbClr val="FFFFFF"/>
                      </a:gs>
                      <a:gs pos="100000">
                        <a:srgbClr val="FFFFFF"/>
                      </a:gs>
                    </a:gsLst>
                    <a:lin ang="5400000" scaled="0"/>
                  </a:gradFill>
                  <a:ea typeface="Segoe UI" pitchFamily="34" charset="0"/>
                  <a:cs typeface="Segoe UI" pitchFamily="34" charset="0"/>
                </a:rPr>
                <a:t>1.5 Billion games of Halo</a:t>
              </a:r>
            </a:p>
            <a:p>
              <a:pPr defTabSz="685397"/>
              <a:endParaRPr lang="en-US" sz="1029" dirty="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12" name="Rectangle 11"/>
          <p:cNvSpPr/>
          <p:nvPr/>
        </p:nvSpPr>
        <p:spPr bwMode="auto">
          <a:xfrm>
            <a:off x="2359219" y="4059364"/>
            <a:ext cx="1882492" cy="941246"/>
          </a:xfrm>
          <a:prstGeom prst="rect">
            <a:avLst/>
          </a:prstGeom>
          <a:solidFill>
            <a:srgbClr val="ED00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70623" rIns="134444" bIns="25211" rtlCol="0" anchor="t" anchorCtr="0"/>
          <a:lstStyle/>
          <a:p>
            <a:pPr defTabSz="685397"/>
            <a:r>
              <a:rPr lang="en-US" sz="1029"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sp>
        <p:nvSpPr>
          <p:cNvPr id="29" name="Title 1"/>
          <p:cNvSpPr txBox="1">
            <a:spLocks/>
          </p:cNvSpPr>
          <p:nvPr/>
        </p:nvSpPr>
        <p:spPr>
          <a:xfrm>
            <a:off x="202552" y="163299"/>
            <a:ext cx="5083001" cy="822764"/>
          </a:xfrm>
          <a:prstGeom prst="rect">
            <a:avLst/>
          </a:prstGeom>
        </p:spPr>
        <p:txBody>
          <a:bodyPr/>
          <a:lst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974">
                <a:solidFill>
                  <a:srgbClr val="FFFFFF"/>
                </a:solidFill>
              </a:rPr>
              <a:t>Proven experience </a:t>
            </a:r>
          </a:p>
        </p:txBody>
      </p:sp>
      <p:sp>
        <p:nvSpPr>
          <p:cNvPr id="48" name="Rectangle 47"/>
          <p:cNvSpPr/>
          <p:nvPr/>
        </p:nvSpPr>
        <p:spPr bwMode="auto">
          <a:xfrm>
            <a:off x="4641246" y="4059364"/>
            <a:ext cx="1882492" cy="941246"/>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70623" rIns="134444" bIns="25211" rtlCol="0" anchor="t" anchorCtr="0"/>
          <a:lstStyle/>
          <a:p>
            <a:pPr defTabSz="685577" fontAlgn="base">
              <a:lnSpc>
                <a:spcPct val="90000"/>
              </a:lnSpc>
              <a:spcBef>
                <a:spcPct val="0"/>
              </a:spcBef>
            </a:pPr>
            <a:r>
              <a:rPr lang="en-US" sz="1029" spc="-52" dirty="0">
                <a:gradFill>
                  <a:gsLst>
                    <a:gs pos="0">
                      <a:srgbClr val="FFFFFF"/>
                    </a:gs>
                    <a:gs pos="100000">
                      <a:srgbClr val="FFFFFF"/>
                    </a:gs>
                  </a:gsLst>
                  <a:lin ang="5400000" scaled="0"/>
                </a:gradFill>
                <a:ea typeface="Segoe UI" pitchFamily="34" charset="0"/>
                <a:cs typeface="Segoe UI" pitchFamily="34" charset="0"/>
              </a:rPr>
              <a:t>50 percent of Fortune 500 </a:t>
            </a:r>
            <a:r>
              <a:rPr lang="en-US" sz="1029" dirty="0">
                <a:gradFill>
                  <a:gsLst>
                    <a:gs pos="0">
                      <a:srgbClr val="FFFFFF"/>
                    </a:gs>
                    <a:gs pos="100000">
                      <a:srgbClr val="FFFFFF"/>
                    </a:gs>
                  </a:gsLst>
                  <a:lin ang="5400000" scaled="0"/>
                </a:gradFill>
                <a:ea typeface="Segoe UI" pitchFamily="34" charset="0"/>
                <a:cs typeface="Segoe UI" pitchFamily="34" charset="0"/>
              </a:rPr>
              <a:t>companies use Azure</a:t>
            </a:r>
          </a:p>
        </p:txBody>
      </p:sp>
      <p:sp>
        <p:nvSpPr>
          <p:cNvPr id="50" name="Rectangle 49"/>
          <p:cNvSpPr/>
          <p:nvPr/>
        </p:nvSpPr>
        <p:spPr bwMode="auto">
          <a:xfrm>
            <a:off x="6923272" y="4059554"/>
            <a:ext cx="1882492" cy="941246"/>
          </a:xfrm>
          <a:prstGeom prst="rect">
            <a:avLst/>
          </a:prstGeom>
          <a:solidFill>
            <a:srgbClr val="001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03391" rIns="134444" bIns="25211" rtlCol="0" anchor="t" anchorCtr="0"/>
          <a:lstStyle/>
          <a:p>
            <a:pPr defTabSz="685577" fontAlgn="base">
              <a:lnSpc>
                <a:spcPct val="90000"/>
              </a:lnSpc>
              <a:spcBef>
                <a:spcPct val="0"/>
              </a:spcBef>
              <a:spcAft>
                <a:spcPts val="441"/>
              </a:spcAft>
            </a:pPr>
            <a:r>
              <a:rPr lang="en-US" sz="1029" dirty="0">
                <a:gradFill>
                  <a:gsLst>
                    <a:gs pos="0">
                      <a:srgbClr val="FFFFFF"/>
                    </a:gs>
                    <a:gs pos="100000">
                      <a:srgbClr val="FFFFFF"/>
                    </a:gs>
                  </a:gsLst>
                  <a:lin ang="5400000" scaled="0"/>
                </a:gradFill>
                <a:ea typeface="Segoe UI" pitchFamily="34" charset="0"/>
                <a:cs typeface="Segoe UI" pitchFamily="34" charset="0"/>
              </a:rPr>
              <a:t>Xbox delivered over 18 billion hours of entertainment in 2012</a:t>
            </a:r>
          </a:p>
        </p:txBody>
      </p:sp>
      <p:sp>
        <p:nvSpPr>
          <p:cNvPr id="53" name="Rectangle 52"/>
          <p:cNvSpPr/>
          <p:nvPr/>
        </p:nvSpPr>
        <p:spPr bwMode="auto">
          <a:xfrm>
            <a:off x="4639232" y="3052845"/>
            <a:ext cx="1882492" cy="94124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537855" rIns="134444" bIns="25211" rtlCol="0" anchor="t" anchorCtr="0"/>
          <a:lstStyle/>
          <a:p>
            <a:pPr defTabSz="685577" fontAlgn="base">
              <a:lnSpc>
                <a:spcPct val="90000"/>
              </a:lnSpc>
              <a:spcBef>
                <a:spcPct val="0"/>
              </a:spcBef>
            </a:pPr>
            <a:r>
              <a:rPr lang="en-US" sz="1029" dirty="0">
                <a:gradFill>
                  <a:gsLst>
                    <a:gs pos="0">
                      <a:srgbClr val="FFFFFF"/>
                    </a:gs>
                    <a:gs pos="100000">
                      <a:srgbClr val="FFFFFF"/>
                    </a:gs>
                  </a:gsLst>
                  <a:lin ang="5400000" scaled="0"/>
                </a:gradFill>
                <a:ea typeface="Segoe UI" pitchFamily="34" charset="0"/>
                <a:cs typeface="Segoe UI" pitchFamily="34" charset="0"/>
              </a:rPr>
              <a:t>Yammer now has over 7 million registered users</a:t>
            </a:r>
          </a:p>
        </p:txBody>
      </p:sp>
      <p:sp>
        <p:nvSpPr>
          <p:cNvPr id="54" name="Rectangle 53"/>
          <p:cNvSpPr/>
          <p:nvPr/>
        </p:nvSpPr>
        <p:spPr bwMode="auto">
          <a:xfrm>
            <a:off x="6925090" y="1025434"/>
            <a:ext cx="1882492" cy="941246"/>
          </a:xfrm>
          <a:prstGeom prst="rect">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70623" rIns="134444" bIns="25211" rtlCol="0" anchor="t" anchorCtr="0"/>
          <a:lstStyle/>
          <a:p>
            <a:pPr defTabSz="685577" fontAlgn="base">
              <a:lnSpc>
                <a:spcPct val="90000"/>
              </a:lnSpc>
              <a:spcBef>
                <a:spcPct val="0"/>
              </a:spcBef>
              <a:spcAft>
                <a:spcPts val="441"/>
              </a:spcAft>
            </a:pPr>
            <a:r>
              <a:rPr lang="en-US" sz="1029" dirty="0">
                <a:gradFill>
                  <a:gsLst>
                    <a:gs pos="0">
                      <a:srgbClr val="FFFFFF"/>
                    </a:gs>
                    <a:gs pos="100000">
                      <a:srgbClr val="FFFFFF"/>
                    </a:gs>
                  </a:gsLst>
                  <a:lin ang="5400000" scaled="0"/>
                </a:gradFill>
                <a:ea typeface="Segoe UI" pitchFamily="34" charset="0"/>
                <a:cs typeface="Segoe UI" pitchFamily="34" charset="0"/>
              </a:rPr>
              <a:t>Skype users spend up to 2 billion minutes per day using the service</a:t>
            </a:r>
          </a:p>
        </p:txBody>
      </p:sp>
      <p:sp>
        <p:nvSpPr>
          <p:cNvPr id="57" name="Rectangle 56"/>
          <p:cNvSpPr/>
          <p:nvPr/>
        </p:nvSpPr>
        <p:spPr bwMode="auto">
          <a:xfrm>
            <a:off x="403650" y="1025434"/>
            <a:ext cx="1882492" cy="941246"/>
          </a:xfrm>
          <a:prstGeom prst="rect">
            <a:avLst/>
          </a:prstGeom>
          <a:solidFill>
            <a:srgbClr val="ED00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537855" rIns="134444" bIns="25211" rtlCol="0" anchor="t" anchorCtr="0"/>
          <a:lstStyle/>
          <a:p>
            <a:pPr defTabSz="685577"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Bing holds 17.86 percent of US market share</a:t>
            </a:r>
          </a:p>
        </p:txBody>
      </p:sp>
      <p:sp>
        <p:nvSpPr>
          <p:cNvPr id="59" name="Rectangle 58"/>
          <p:cNvSpPr/>
          <p:nvPr/>
        </p:nvSpPr>
        <p:spPr bwMode="auto">
          <a:xfrm>
            <a:off x="7880848" y="3052845"/>
            <a:ext cx="924916" cy="94124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03391" rIns="134444" bIns="25211" rtlCol="0" anchor="t" anchorCtr="0"/>
          <a:lstStyle/>
          <a:p>
            <a:pPr defTabSz="685397"/>
            <a:r>
              <a:rPr lang="en-US" sz="1029" dirty="0">
                <a:gradFill>
                  <a:gsLst>
                    <a:gs pos="0">
                      <a:srgbClr val="FFFFFF"/>
                    </a:gs>
                    <a:gs pos="100000">
                      <a:srgbClr val="FFFFFF"/>
                    </a:gs>
                  </a:gsLst>
                  <a:lin ang="5400000" scaled="0"/>
                </a:gradFill>
                <a:ea typeface="Segoe UI" pitchFamily="34" charset="0"/>
                <a:cs typeface="Segoe UI" pitchFamily="34" charset="0"/>
              </a:rPr>
              <a:t>11 billion stored photos</a:t>
            </a:r>
          </a:p>
        </p:txBody>
      </p:sp>
      <p:sp>
        <p:nvSpPr>
          <p:cNvPr id="61" name="Rectangle 60"/>
          <p:cNvSpPr/>
          <p:nvPr/>
        </p:nvSpPr>
        <p:spPr bwMode="auto">
          <a:xfrm>
            <a:off x="4639232" y="2046326"/>
            <a:ext cx="1882492" cy="941246"/>
          </a:xfrm>
          <a:prstGeom prst="rect">
            <a:avLst/>
          </a:prstGeom>
          <a:solidFill>
            <a:srgbClr val="ED00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03391" rIns="134444" bIns="25211" rtlCol="0" anchor="t" anchorCtr="0"/>
          <a:lstStyle/>
          <a:p>
            <a:pPr defTabSz="685577" fontAlgn="base">
              <a:lnSpc>
                <a:spcPct val="90000"/>
              </a:lnSpc>
              <a:spcBef>
                <a:spcPct val="0"/>
              </a:spcBef>
            </a:pPr>
            <a:r>
              <a:rPr lang="en-US" sz="1029" dirty="0">
                <a:gradFill>
                  <a:gsLst>
                    <a:gs pos="0">
                      <a:srgbClr val="FFFFFF"/>
                    </a:gs>
                    <a:gs pos="100000">
                      <a:srgbClr val="FFFFFF"/>
                    </a:gs>
                  </a:gsLst>
                  <a:lin ang="5400000" scaled="0"/>
                </a:gradFill>
                <a:ea typeface="Segoe UI" pitchFamily="34" charset="0"/>
                <a:cs typeface="Segoe UI" pitchFamily="34" charset="0"/>
              </a:rPr>
              <a:t>On average, over 1,000 new customers sign up for Windows Azure every day </a:t>
            </a:r>
          </a:p>
        </p:txBody>
      </p:sp>
      <p:sp>
        <p:nvSpPr>
          <p:cNvPr id="62" name="Rectangle 61"/>
          <p:cNvSpPr/>
          <p:nvPr/>
        </p:nvSpPr>
        <p:spPr bwMode="auto">
          <a:xfrm>
            <a:off x="403650" y="4059364"/>
            <a:ext cx="1882492" cy="94124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201695" rIns="134444" bIns="25211" rtlCol="0" anchor="t" anchorCtr="0"/>
          <a:lstStyle/>
          <a:p>
            <a:pPr defTabSz="685577"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pic>
        <p:nvPicPr>
          <p:cNvPr id="63" name="Picture 62"/>
          <p:cNvPicPr>
            <a:picLocks noChangeAspect="1"/>
          </p:cNvPicPr>
          <p:nvPr/>
        </p:nvPicPr>
        <p:blipFill>
          <a:blip r:embed="rId5"/>
          <a:stretch>
            <a:fillRect/>
          </a:stretch>
        </p:blipFill>
        <p:spPr>
          <a:xfrm rot="5400000">
            <a:off x="7924505" y="2650816"/>
            <a:ext cx="3576020" cy="599747"/>
          </a:xfrm>
          <a:prstGeom prst="rect">
            <a:avLst/>
          </a:prstGeom>
        </p:spPr>
      </p:pic>
      <p:pic>
        <p:nvPicPr>
          <p:cNvPr id="66" name="Picture 65"/>
          <p:cNvPicPr>
            <a:picLocks noChangeAspect="1"/>
          </p:cNvPicPr>
          <p:nvPr/>
        </p:nvPicPr>
        <p:blipFill rotWithShape="1">
          <a:blip r:embed="rId6"/>
          <a:srcRect t="26423"/>
          <a:stretch/>
        </p:blipFill>
        <p:spPr>
          <a:xfrm>
            <a:off x="6903021" y="3059304"/>
            <a:ext cx="914354" cy="928328"/>
          </a:xfrm>
          <a:prstGeom prst="rect">
            <a:avLst/>
          </a:prstGeom>
        </p:spPr>
      </p:pic>
      <p:pic>
        <p:nvPicPr>
          <p:cNvPr id="73" name="Picture 72"/>
          <p:cNvPicPr>
            <a:picLocks noChangeAspect="1"/>
          </p:cNvPicPr>
          <p:nvPr/>
        </p:nvPicPr>
        <p:blipFill rotWithShape="1">
          <a:blip r:embed="rId7" cstate="print">
            <a:biLevel thresh="25000"/>
            <a:extLst>
              <a:ext uri="{28A0092B-C50C-407E-A947-70E740481C1C}">
                <a14:useLocalDpi xmlns:a14="http://schemas.microsoft.com/office/drawing/2010/main" val="0"/>
              </a:ext>
            </a:extLst>
          </a:blip>
          <a:srcRect t="-1" r="67093" b="3640"/>
          <a:stretch/>
        </p:blipFill>
        <p:spPr>
          <a:xfrm>
            <a:off x="7988070" y="3078135"/>
            <a:ext cx="439925" cy="400634"/>
          </a:xfrm>
          <a:prstGeom prst="rect">
            <a:avLst/>
          </a:prstGeom>
        </p:spPr>
      </p:pic>
      <p:pic>
        <p:nvPicPr>
          <p:cNvPr id="75" name="Picture 5"/>
          <p:cNvPicPr>
            <a:picLocks noChangeAspect="1" noChangeArrowheads="1"/>
          </p:cNvPicPr>
          <p:nvPr/>
        </p:nvPicPr>
        <p:blipFill>
          <a:blip r:embed="rId4"/>
          <a:srcRect/>
          <a:stretch>
            <a:fillRect/>
          </a:stretch>
        </p:blipFill>
        <p:spPr bwMode="black">
          <a:xfrm>
            <a:off x="7125691" y="2272364"/>
            <a:ext cx="1407841" cy="191082"/>
          </a:xfrm>
          <a:prstGeom prst="rect">
            <a:avLst/>
          </a:prstGeom>
          <a:noFill/>
          <a:ln w="9525">
            <a:noFill/>
            <a:miter lim="800000"/>
            <a:headEnd/>
            <a:tailEnd/>
          </a:ln>
          <a:effectLst/>
        </p:spPr>
      </p:pic>
      <p:pic>
        <p:nvPicPr>
          <p:cNvPr id="76" name="Picture 5"/>
          <p:cNvPicPr>
            <a:picLocks noChangeAspect="1" noChangeArrowheads="1"/>
          </p:cNvPicPr>
          <p:nvPr/>
        </p:nvPicPr>
        <p:blipFill>
          <a:blip r:embed="rId4"/>
          <a:srcRect/>
          <a:stretch>
            <a:fillRect/>
          </a:stretch>
        </p:blipFill>
        <p:spPr bwMode="black">
          <a:xfrm>
            <a:off x="7115156" y="4181592"/>
            <a:ext cx="1407841" cy="191082"/>
          </a:xfrm>
          <a:prstGeom prst="rect">
            <a:avLst/>
          </a:prstGeom>
          <a:noFill/>
          <a:ln w="9525">
            <a:noFill/>
            <a:miter lim="800000"/>
            <a:headEnd/>
            <a:tailEnd/>
          </a:ln>
          <a:effectLst/>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54776" y="4134876"/>
            <a:ext cx="831152" cy="319346"/>
          </a:xfrm>
          <a:prstGeom prst="rect">
            <a:avLst/>
          </a:prstGeom>
        </p:spPr>
      </p:pic>
      <p:pic>
        <p:nvPicPr>
          <p:cNvPr id="77" name="Picture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1107" y="1141321"/>
            <a:ext cx="831152" cy="319346"/>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35276" y="2096307"/>
            <a:ext cx="1644629" cy="396126"/>
          </a:xfrm>
          <a:prstGeom prst="rect">
            <a:avLst/>
          </a:prstGeom>
        </p:spPr>
      </p:pic>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58163" y="4125327"/>
            <a:ext cx="1644629" cy="396126"/>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4687" y="3228124"/>
            <a:ext cx="1045607" cy="252562"/>
          </a:xfrm>
          <a:prstGeom prst="rect">
            <a:avLst/>
          </a:prstGeom>
        </p:spPr>
      </p:pic>
      <p:pic>
        <p:nvPicPr>
          <p:cNvPr id="9" name="Picture 8"/>
          <p:cNvPicPr>
            <a:picLocks noChangeAspect="1"/>
          </p:cNvPicPr>
          <p:nvPr/>
        </p:nvPicPr>
        <p:blipFill rotWithShape="1">
          <a:blip r:embed="rId11" cstate="print">
            <a:extLst>
              <a:ext uri="{28A0092B-C50C-407E-A947-70E740481C1C}">
                <a14:useLocalDpi xmlns:a14="http://schemas.microsoft.com/office/drawing/2010/main" val="0"/>
              </a:ext>
            </a:extLst>
          </a:blip>
          <a:srcRect l="362" t="22164" r="-362" b="3498"/>
          <a:stretch/>
        </p:blipFill>
        <p:spPr>
          <a:xfrm>
            <a:off x="403650" y="3057613"/>
            <a:ext cx="1882492" cy="932212"/>
          </a:xfrm>
          <a:prstGeom prst="rect">
            <a:avLst/>
          </a:prstGeom>
        </p:spPr>
      </p:pic>
      <p:pic>
        <p:nvPicPr>
          <p:cNvPr id="81" name="Picture 80"/>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42740" y="2101181"/>
            <a:ext cx="1336876" cy="415768"/>
          </a:xfrm>
          <a:prstGeom prst="rect">
            <a:avLst/>
          </a:prstGeom>
        </p:spPr>
      </p:pic>
      <p:pic>
        <p:nvPicPr>
          <p:cNvPr id="14" name="Picture 13"/>
          <p:cNvPicPr>
            <a:picLocks noChangeAspect="1"/>
          </p:cNvPicPr>
          <p:nvPr/>
        </p:nvPicPr>
        <p:blipFill rotWithShape="1">
          <a:blip r:embed="rId12" cstate="print">
            <a:extLst>
              <a:ext uri="{28A0092B-C50C-407E-A947-70E740481C1C}">
                <a14:useLocalDpi xmlns:a14="http://schemas.microsoft.com/office/drawing/2010/main" val="0"/>
              </a:ext>
            </a:extLst>
          </a:blip>
          <a:srcRect l="311" r="-311" b="20282"/>
          <a:stretch/>
        </p:blipFill>
        <p:spPr>
          <a:xfrm>
            <a:off x="2359219" y="1025434"/>
            <a:ext cx="1882492" cy="937922"/>
          </a:xfrm>
          <a:prstGeom prst="rect">
            <a:avLst/>
          </a:prstGeom>
        </p:spPr>
      </p:pic>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38892" y="3168060"/>
            <a:ext cx="704620" cy="310708"/>
          </a:xfrm>
          <a:prstGeom prst="rect">
            <a:avLst/>
          </a:prstGeom>
        </p:spPr>
      </p:pic>
      <p:pic>
        <p:nvPicPr>
          <p:cNvPr id="37" name="Picture 3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89357" y="1141321"/>
            <a:ext cx="704620" cy="310708"/>
          </a:xfrm>
          <a:prstGeom prst="rect">
            <a:avLst/>
          </a:prstGeom>
        </p:spPr>
      </p:pic>
      <p:sp>
        <p:nvSpPr>
          <p:cNvPr id="41" name="Rectangle 40"/>
          <p:cNvSpPr/>
          <p:nvPr/>
        </p:nvSpPr>
        <p:spPr bwMode="auto">
          <a:xfrm>
            <a:off x="-1705215" y="825473"/>
            <a:ext cx="1310167" cy="422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defTabSz="685529"/>
            <a:r>
              <a:rPr lang="en-US" sz="1471" dirty="0">
                <a:gradFill>
                  <a:gsLst>
                    <a:gs pos="0">
                      <a:srgbClr val="FFFFFF"/>
                    </a:gs>
                    <a:gs pos="100000">
                      <a:srgbClr val="FFFFFF"/>
                    </a:gs>
                  </a:gsLst>
                  <a:lin ang="5400000" scaled="0"/>
                </a:gradFill>
                <a:ea typeface="Segoe UI" pitchFamily="34" charset="0"/>
                <a:cs typeface="Segoe UI" pitchFamily="34" charset="0"/>
              </a:rPr>
              <a:t>Azure</a:t>
            </a:r>
          </a:p>
        </p:txBody>
      </p:sp>
    </p:spTree>
    <p:extLst>
      <p:ext uri="{BB962C8B-B14F-4D97-AF65-F5344CB8AC3E}">
        <p14:creationId xmlns:p14="http://schemas.microsoft.com/office/powerpoint/2010/main" val="159022448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92" t="-333" r="228" b="76"/>
          <a:stretch/>
        </p:blipFill>
        <p:spPr>
          <a:xfrm>
            <a:off x="346841" y="-15765"/>
            <a:ext cx="9128235" cy="5155324"/>
          </a:xfrm>
          <a:prstGeom prst="rect">
            <a:avLst/>
          </a:prstGeom>
        </p:spPr>
      </p:pic>
      <p:grpSp>
        <p:nvGrpSpPr>
          <p:cNvPr id="9" name="Group 8"/>
          <p:cNvGrpSpPr/>
          <p:nvPr/>
        </p:nvGrpSpPr>
        <p:grpSpPr>
          <a:xfrm>
            <a:off x="496798" y="930449"/>
            <a:ext cx="3413051" cy="3262896"/>
            <a:chOff x="662397" y="1240599"/>
            <a:chExt cx="4550735" cy="4350528"/>
          </a:xfrm>
          <a:solidFill>
            <a:schemeClr val="accent4">
              <a:lumMod val="60000"/>
              <a:lumOff val="40000"/>
            </a:schemeClr>
          </a:solidFill>
        </p:grpSpPr>
        <p:sp>
          <p:nvSpPr>
            <p:cNvPr id="3" name="Title 4"/>
            <p:cNvSpPr txBox="1">
              <a:spLocks/>
            </p:cNvSpPr>
            <p:nvPr/>
          </p:nvSpPr>
          <p:spPr>
            <a:xfrm>
              <a:off x="662397" y="1240599"/>
              <a:ext cx="4550735" cy="435052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grpFill/>
          </p:spPr>
          <p:txBody>
            <a:bodyPr/>
            <a:lstStyle>
              <a:lvl1pPr algn="l" defTabSz="686047" rtl="0" eaLnBrk="1" latinLnBrk="0" hangingPunct="1">
                <a:lnSpc>
                  <a:spcPct val="90000"/>
                </a:lnSpc>
                <a:spcBef>
                  <a:spcPct val="0"/>
                </a:spcBef>
                <a:buNone/>
                <a:defRPr lang="en-US" sz="3200" b="0" kern="1200" cap="none" spc="-75" baseline="0" dirty="0" smtClean="0">
                  <a:ln w="3175">
                    <a:noFill/>
                  </a:ln>
                  <a:solidFill>
                    <a:schemeClr val="bg1"/>
                  </a:solidFill>
                  <a:effectLst/>
                  <a:latin typeface="Segoe UI Light"/>
                  <a:ea typeface="+mn-ea"/>
                  <a:cs typeface="Segoe UI Light"/>
                </a:defRPr>
              </a:lvl1pPr>
            </a:lstStyle>
            <a:p>
              <a:r>
                <a:rPr lang="en-US">
                  <a:solidFill>
                    <a:schemeClr val="tx1"/>
                  </a:solidFill>
                </a:rPr>
                <a:t> </a:t>
              </a:r>
            </a:p>
          </p:txBody>
        </p:sp>
        <p:sp>
          <p:nvSpPr>
            <p:cNvPr id="4" name="TextBox 3"/>
            <p:cNvSpPr txBox="1"/>
            <p:nvPr/>
          </p:nvSpPr>
          <p:spPr>
            <a:xfrm>
              <a:off x="1064354" y="2513051"/>
              <a:ext cx="3746816" cy="1805623"/>
            </a:xfrm>
            <a:prstGeom prst="rect">
              <a:avLst/>
            </a:prstGeom>
            <a:grpFill/>
          </p:spPr>
          <p:txBody>
            <a:bodyPr wrap="square" lIns="0" tIns="0" rIns="0" bIns="0" rtlCol="0">
              <a:spAutoFit/>
            </a:bodyPr>
            <a:lstStyle/>
            <a:p>
              <a:r>
                <a:rPr lang="en-US" sz="4400" dirty="0">
                  <a:latin typeface="Segoe UI Light" pitchFamily="34" charset="0"/>
                </a:rPr>
                <a:t>Windows in the cloud</a:t>
              </a:r>
            </a:p>
          </p:txBody>
        </p:sp>
      </p:grpSp>
      <p:grpSp>
        <p:nvGrpSpPr>
          <p:cNvPr id="8" name="Group 7"/>
          <p:cNvGrpSpPr/>
          <p:nvPr/>
        </p:nvGrpSpPr>
        <p:grpSpPr>
          <a:xfrm>
            <a:off x="1" y="0"/>
            <a:ext cx="4390373" cy="5143500"/>
            <a:chOff x="1" y="0"/>
            <a:chExt cx="5853831" cy="6858000"/>
          </a:xfrm>
        </p:grpSpPr>
        <p:sp>
          <p:nvSpPr>
            <p:cNvPr id="5" name="Rectangle 4"/>
            <p:cNvSpPr/>
            <p:nvPr/>
          </p:nvSpPr>
          <p:spPr bwMode="auto">
            <a:xfrm>
              <a:off x="1" y="0"/>
              <a:ext cx="5853831" cy="68580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045" tIns="67207" rIns="33602" bIns="107525" numCol="1" spcCol="0" rtlCol="0" fromWordArt="0" anchor="t" anchorCtr="0" forceAA="0" compatLnSpc="1">
              <a:prstTxWarp prst="textNoShape">
                <a:avLst/>
              </a:prstTxWarp>
              <a:noAutofit/>
            </a:bodyPr>
            <a:lstStyle/>
            <a:p>
              <a:pPr marL="0" lvl="2" defTabSz="873335" fontAlgn="base">
                <a:spcBef>
                  <a:spcPct val="0"/>
                </a:spcBef>
                <a:spcAft>
                  <a:spcPct val="0"/>
                </a:spcAft>
              </a:pPr>
              <a:endParaRPr lang="en-US" sz="1050" kern="0" spc="-75" dirty="0">
                <a:ln w="3175">
                  <a:noFill/>
                </a:ln>
                <a:gradFill>
                  <a:gsLst>
                    <a:gs pos="0">
                      <a:srgbClr val="FFFFFF"/>
                    </a:gs>
                    <a:gs pos="100000">
                      <a:srgbClr val="FFFFFF"/>
                    </a:gs>
                  </a:gsLst>
                  <a:lin ang="5400000" scaled="0"/>
                </a:gradFill>
                <a:cs typeface="Segoe UI"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18" y="1802297"/>
              <a:ext cx="5383693" cy="129155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317" y="3662011"/>
              <a:ext cx="5418264" cy="1274885"/>
            </a:xfrm>
            <a:prstGeom prst="rect">
              <a:avLst/>
            </a:prstGeom>
          </p:spPr>
        </p:pic>
      </p:grpSp>
    </p:spTree>
    <p:extLst>
      <p:ext uri="{BB962C8B-B14F-4D97-AF65-F5344CB8AC3E}">
        <p14:creationId xmlns:p14="http://schemas.microsoft.com/office/powerpoint/2010/main" val="1596722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spect="1"/>
          </p:cNvSpPr>
          <p:nvPr/>
        </p:nvSpPr>
        <p:spPr bwMode="auto">
          <a:xfrm>
            <a:off x="4474958" y="2"/>
            <a:ext cx="1814886" cy="164989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public </a:t>
            </a:r>
          </a:p>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cloud</a:t>
            </a:r>
          </a:p>
        </p:txBody>
      </p:sp>
      <p:sp>
        <p:nvSpPr>
          <p:cNvPr id="13" name="Rectangle 12"/>
          <p:cNvSpPr>
            <a:spLocks noChangeAspect="1"/>
          </p:cNvSpPr>
          <p:nvPr/>
        </p:nvSpPr>
        <p:spPr bwMode="auto">
          <a:xfrm>
            <a:off x="4474958" y="3493605"/>
            <a:ext cx="1814886" cy="164989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private cloud</a:t>
            </a:r>
          </a:p>
        </p:txBody>
      </p:sp>
      <p:sp>
        <p:nvSpPr>
          <p:cNvPr id="14" name="Rectangle 13"/>
          <p:cNvSpPr>
            <a:spLocks noChangeAspect="1"/>
          </p:cNvSpPr>
          <p:nvPr/>
        </p:nvSpPr>
        <p:spPr bwMode="auto">
          <a:xfrm>
            <a:off x="4474958" y="1746781"/>
            <a:ext cx="1814886" cy="164989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hybrid cloud</a:t>
            </a:r>
          </a:p>
        </p:txBody>
      </p:sp>
      <p:grpSp>
        <p:nvGrpSpPr>
          <p:cNvPr id="19" name="Group 18"/>
          <p:cNvGrpSpPr/>
          <p:nvPr/>
        </p:nvGrpSpPr>
        <p:grpSpPr>
          <a:xfrm>
            <a:off x="1" y="0"/>
            <a:ext cx="4390373" cy="5143500"/>
            <a:chOff x="1" y="0"/>
            <a:chExt cx="5853831" cy="6858000"/>
          </a:xfrm>
        </p:grpSpPr>
        <p:sp>
          <p:nvSpPr>
            <p:cNvPr id="20" name="Rectangle 19"/>
            <p:cNvSpPr/>
            <p:nvPr/>
          </p:nvSpPr>
          <p:spPr bwMode="auto">
            <a:xfrm>
              <a:off x="1" y="0"/>
              <a:ext cx="5853831" cy="68580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045" tIns="67207" rIns="33602" bIns="107525" numCol="1" spcCol="0" rtlCol="0" fromWordArt="0" anchor="t" anchorCtr="0" forceAA="0" compatLnSpc="1">
              <a:prstTxWarp prst="textNoShape">
                <a:avLst/>
              </a:prstTxWarp>
              <a:noAutofit/>
            </a:bodyPr>
            <a:lstStyle/>
            <a:p>
              <a:pPr marL="0" lvl="2" defTabSz="873335" fontAlgn="base">
                <a:spcBef>
                  <a:spcPct val="0"/>
                </a:spcBef>
                <a:spcAft>
                  <a:spcPct val="0"/>
                </a:spcAft>
              </a:pPr>
              <a:endParaRPr lang="en-US" sz="1050" kern="0" spc="-75" dirty="0">
                <a:ln w="3175">
                  <a:noFill/>
                </a:ln>
                <a:gradFill>
                  <a:gsLst>
                    <a:gs pos="0">
                      <a:srgbClr val="FFFFFF"/>
                    </a:gs>
                    <a:gs pos="100000">
                      <a:srgbClr val="FFFFFF"/>
                    </a:gs>
                  </a:gsLst>
                  <a:lin ang="5400000" scaled="0"/>
                </a:gradFill>
                <a:cs typeface="Segoe UI" pitchFamily="34"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18" y="1802297"/>
              <a:ext cx="5383693" cy="1291559"/>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17" y="3662011"/>
              <a:ext cx="5418264" cy="1274885"/>
            </a:xfrm>
            <a:prstGeom prst="rect">
              <a:avLst/>
            </a:prstGeom>
          </p:spPr>
        </p:pic>
      </p:grpSp>
      <p:sp>
        <p:nvSpPr>
          <p:cNvPr id="23" name="Rectangle 22"/>
          <p:cNvSpPr/>
          <p:nvPr/>
        </p:nvSpPr>
        <p:spPr bwMode="auto">
          <a:xfrm>
            <a:off x="6374428" y="-22"/>
            <a:ext cx="2769573" cy="51435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045" tIns="67207" rIns="33602" bIns="107525" numCol="1" spcCol="0" rtlCol="0" fromWordArt="0" anchor="t" anchorCtr="0" forceAA="0" compatLnSpc="1">
            <a:prstTxWarp prst="textNoShape">
              <a:avLst/>
            </a:prstTxWarp>
            <a:noAutofit/>
          </a:bodyPr>
          <a:lstStyle/>
          <a:p>
            <a:pPr marL="0" lvl="2" defTabSz="873335" fontAlgn="base">
              <a:spcBef>
                <a:spcPct val="0"/>
              </a:spcBef>
              <a:spcAft>
                <a:spcPct val="0"/>
              </a:spcAft>
            </a:pPr>
            <a:endParaRPr lang="en-US" sz="1050" kern="0" spc="-75" dirty="0">
              <a:ln w="3175">
                <a:noFill/>
              </a:ln>
              <a:gradFill>
                <a:gsLst>
                  <a:gs pos="0">
                    <a:srgbClr val="FFFFFF"/>
                  </a:gs>
                  <a:gs pos="100000">
                    <a:srgbClr val="FFFFFF"/>
                  </a:gs>
                </a:gsLst>
                <a:lin ang="5400000" scaled="0"/>
              </a:gradFill>
              <a:cs typeface="Segoe UI" pitchFamily="34" charset="0"/>
            </a:endParaRPr>
          </a:p>
        </p:txBody>
      </p:sp>
      <p:sp>
        <p:nvSpPr>
          <p:cNvPr id="2" name="TextBox 1"/>
          <p:cNvSpPr txBox="1"/>
          <p:nvPr/>
        </p:nvSpPr>
        <p:spPr>
          <a:xfrm>
            <a:off x="6470657" y="1085200"/>
            <a:ext cx="2577116" cy="3017236"/>
          </a:xfrm>
          <a:prstGeom prst="rect">
            <a:avLst/>
          </a:prstGeom>
          <a:noFill/>
        </p:spPr>
        <p:txBody>
          <a:bodyPr wrap="none" lIns="137160" tIns="109728" rIns="137160" bIns="109728" rtlCol="0">
            <a:spAutoFit/>
          </a:bodyPr>
          <a:lstStyle/>
          <a:p>
            <a:pPr algn="ctr" defTabSz="685557" fontAlgn="base">
              <a:spcBef>
                <a:spcPts val="1350"/>
              </a:spcBef>
              <a:spcAft>
                <a:spcPct val="0"/>
              </a:spcAft>
            </a:pPr>
            <a:r>
              <a:rPr lang="en-US" sz="2700" dirty="0">
                <a:latin typeface="+mj-lt"/>
              </a:rPr>
              <a:t>.NET</a:t>
            </a:r>
          </a:p>
          <a:p>
            <a:pPr algn="ctr" defTabSz="685557" fontAlgn="base">
              <a:spcBef>
                <a:spcPts val="1350"/>
              </a:spcBef>
              <a:spcAft>
                <a:spcPct val="0"/>
              </a:spcAft>
            </a:pPr>
            <a:r>
              <a:rPr lang="en-US" sz="2700" dirty="0">
                <a:latin typeface="+mj-lt"/>
              </a:rPr>
              <a:t>Hyper-V</a:t>
            </a:r>
          </a:p>
          <a:p>
            <a:pPr algn="ctr" defTabSz="685557" fontAlgn="base">
              <a:spcBef>
                <a:spcPts val="1350"/>
              </a:spcBef>
              <a:spcAft>
                <a:spcPct val="0"/>
              </a:spcAft>
            </a:pPr>
            <a:r>
              <a:rPr lang="en-US" sz="2700" dirty="0">
                <a:latin typeface="+mj-lt"/>
              </a:rPr>
              <a:t>Visual Studio</a:t>
            </a:r>
          </a:p>
          <a:p>
            <a:pPr algn="ctr" defTabSz="685557" fontAlgn="base">
              <a:spcBef>
                <a:spcPts val="1350"/>
              </a:spcBef>
              <a:spcAft>
                <a:spcPct val="0"/>
              </a:spcAft>
            </a:pPr>
            <a:r>
              <a:rPr lang="en-US" sz="2700" dirty="0">
                <a:latin typeface="+mj-lt"/>
              </a:rPr>
              <a:t>System Center</a:t>
            </a:r>
          </a:p>
          <a:p>
            <a:pPr algn="ctr" defTabSz="685557" fontAlgn="base">
              <a:spcBef>
                <a:spcPts val="1350"/>
              </a:spcBef>
              <a:spcAft>
                <a:spcPct val="0"/>
              </a:spcAft>
            </a:pPr>
            <a:r>
              <a:rPr lang="en-US" sz="2700" dirty="0">
                <a:latin typeface="+mj-lt"/>
              </a:rPr>
              <a:t>Active Directory</a:t>
            </a:r>
          </a:p>
        </p:txBody>
      </p:sp>
    </p:spTree>
    <p:extLst>
      <p:ext uri="{BB962C8B-B14F-4D97-AF65-F5344CB8AC3E}">
        <p14:creationId xmlns:p14="http://schemas.microsoft.com/office/powerpoint/2010/main" val="780397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3"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3883111" y="1375484"/>
            <a:ext cx="5172749" cy="2901638"/>
          </a:xfrm>
          <a:prstGeom prst="rect">
            <a:avLst/>
          </a:prstGeom>
          <a:solidFill>
            <a:srgbClr val="3319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3947987" y="1431859"/>
            <a:ext cx="5042960" cy="627665"/>
            <a:chOff x="3764186" y="-668366"/>
            <a:chExt cx="8585337" cy="1287707"/>
          </a:xfrm>
        </p:grpSpPr>
        <p:sp>
          <p:nvSpPr>
            <p:cNvPr id="39" name="Rectangle 38"/>
            <p:cNvSpPr/>
            <p:nvPr/>
          </p:nvSpPr>
          <p:spPr bwMode="auto">
            <a:xfrm>
              <a:off x="3764186" y="-668366"/>
              <a:ext cx="8585337" cy="11783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Programming Model + Tools</a:t>
              </a:r>
            </a:p>
          </p:txBody>
        </p:sp>
        <p:grpSp>
          <p:nvGrpSpPr>
            <p:cNvPr id="15" name="Group 14" hidden="1"/>
            <p:cNvGrpSpPr/>
            <p:nvPr/>
          </p:nvGrpSpPr>
          <p:grpSpPr>
            <a:xfrm>
              <a:off x="4719667" y="510351"/>
              <a:ext cx="6690454" cy="108990"/>
              <a:chOff x="4719667" y="498991"/>
              <a:chExt cx="6690454" cy="108990"/>
            </a:xfrm>
          </p:grpSpPr>
          <p:sp>
            <p:nvSpPr>
              <p:cNvPr id="14" name="Rectangle 13"/>
              <p:cNvSpPr/>
              <p:nvPr/>
            </p:nvSpPr>
            <p:spPr bwMode="auto">
              <a:xfrm>
                <a:off x="4719667"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0" name="Rectangle 99"/>
              <p:cNvSpPr/>
              <p:nvPr/>
            </p:nvSpPr>
            <p:spPr bwMode="auto">
              <a:xfrm>
                <a:off x="5469361"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1" name="Rectangle 100"/>
              <p:cNvSpPr/>
              <p:nvPr/>
            </p:nvSpPr>
            <p:spPr bwMode="auto">
              <a:xfrm>
                <a:off x="10189027"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2" name="Rectangle 101"/>
              <p:cNvSpPr/>
              <p:nvPr/>
            </p:nvSpPr>
            <p:spPr bwMode="auto">
              <a:xfrm>
                <a:off x="10938722"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5" name="Rectangle 114"/>
              <p:cNvSpPr/>
              <p:nvPr/>
            </p:nvSpPr>
            <p:spPr bwMode="auto">
              <a:xfrm>
                <a:off x="7452048"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6" name="Rectangle 115"/>
              <p:cNvSpPr/>
              <p:nvPr/>
            </p:nvSpPr>
            <p:spPr bwMode="auto">
              <a:xfrm>
                <a:off x="8201742"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grpSp>
        <p:nvGrpSpPr>
          <p:cNvPr id="31" name="Group 30"/>
          <p:cNvGrpSpPr/>
          <p:nvPr/>
        </p:nvGrpSpPr>
        <p:grpSpPr>
          <a:xfrm>
            <a:off x="3947987" y="2033219"/>
            <a:ext cx="1666494" cy="642850"/>
            <a:chOff x="6685655" y="2528908"/>
            <a:chExt cx="2788385" cy="3211560"/>
          </a:xfrm>
        </p:grpSpPr>
        <p:sp>
          <p:nvSpPr>
            <p:cNvPr id="88" name="Rectangle 87"/>
            <p:cNvSpPr/>
            <p:nvPr/>
          </p:nvSpPr>
          <p:spPr bwMode="auto">
            <a:xfrm>
              <a:off x="6685655" y="2528908"/>
              <a:ext cx="2788385"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Identity</a:t>
              </a:r>
            </a:p>
          </p:txBody>
        </p:sp>
        <p:sp>
          <p:nvSpPr>
            <p:cNvPr id="124" name="Rectangle 123" hidden="1"/>
            <p:cNvSpPr/>
            <p:nvPr/>
          </p:nvSpPr>
          <p:spPr bwMode="auto">
            <a:xfrm>
              <a:off x="7481524" y="5622837"/>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25" name="Rectangle 124" hidden="1"/>
            <p:cNvSpPr/>
            <p:nvPr/>
          </p:nvSpPr>
          <p:spPr bwMode="auto">
            <a:xfrm>
              <a:off x="8231218" y="5622837"/>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nvGrpSpPr>
          <p:cNvPr id="30" name="Group 29"/>
          <p:cNvGrpSpPr/>
          <p:nvPr/>
        </p:nvGrpSpPr>
        <p:grpSpPr>
          <a:xfrm>
            <a:off x="5636263" y="2032224"/>
            <a:ext cx="1666494" cy="642409"/>
            <a:chOff x="3774183" y="2528908"/>
            <a:chExt cx="2803314" cy="3209357"/>
          </a:xfrm>
        </p:grpSpPr>
        <p:sp>
          <p:nvSpPr>
            <p:cNvPr id="65" name="Rectangle 64"/>
            <p:cNvSpPr/>
            <p:nvPr/>
          </p:nvSpPr>
          <p:spPr bwMode="auto">
            <a:xfrm>
              <a:off x="3774183" y="2528908"/>
              <a:ext cx="2803314"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Integration</a:t>
              </a:r>
            </a:p>
          </p:txBody>
        </p:sp>
        <p:sp>
          <p:nvSpPr>
            <p:cNvPr id="122" name="Rectangle 121" hidden="1"/>
            <p:cNvSpPr/>
            <p:nvPr/>
          </p:nvSpPr>
          <p:spPr bwMode="auto">
            <a:xfrm>
              <a:off x="4613923" y="5620634"/>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23" name="Rectangle 122" hidden="1"/>
            <p:cNvSpPr/>
            <p:nvPr/>
          </p:nvSpPr>
          <p:spPr bwMode="auto">
            <a:xfrm>
              <a:off x="5363617" y="5620634"/>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nvGrpSpPr>
          <p:cNvPr id="32" name="Group 31"/>
          <p:cNvGrpSpPr/>
          <p:nvPr/>
        </p:nvGrpSpPr>
        <p:grpSpPr>
          <a:xfrm>
            <a:off x="7324539" y="2034006"/>
            <a:ext cx="1666494" cy="643150"/>
            <a:chOff x="9569698" y="2528908"/>
            <a:chExt cx="2777809" cy="3213059"/>
          </a:xfrm>
        </p:grpSpPr>
        <p:sp>
          <p:nvSpPr>
            <p:cNvPr id="85" name="Rectangle 84"/>
            <p:cNvSpPr/>
            <p:nvPr/>
          </p:nvSpPr>
          <p:spPr bwMode="auto">
            <a:xfrm>
              <a:off x="9569698" y="2528908"/>
              <a:ext cx="2777809"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Data</a:t>
              </a:r>
            </a:p>
          </p:txBody>
        </p:sp>
        <p:sp>
          <p:nvSpPr>
            <p:cNvPr id="126" name="Rectangle 125" hidden="1"/>
            <p:cNvSpPr/>
            <p:nvPr/>
          </p:nvSpPr>
          <p:spPr bwMode="auto">
            <a:xfrm>
              <a:off x="10394967" y="5624336"/>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27" name="Rectangle 126" hidden="1"/>
            <p:cNvSpPr/>
            <p:nvPr/>
          </p:nvSpPr>
          <p:spPr bwMode="auto">
            <a:xfrm>
              <a:off x="11144661" y="5624336"/>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nvGrpSpPr>
          <p:cNvPr id="103" name="Group 102"/>
          <p:cNvGrpSpPr/>
          <p:nvPr/>
        </p:nvGrpSpPr>
        <p:grpSpPr>
          <a:xfrm>
            <a:off x="3947987" y="2685497"/>
            <a:ext cx="5042960" cy="747992"/>
            <a:chOff x="3764186" y="-654202"/>
            <a:chExt cx="8585337" cy="1296364"/>
          </a:xfrm>
        </p:grpSpPr>
        <p:sp>
          <p:nvSpPr>
            <p:cNvPr id="111" name="Rectangle 110"/>
            <p:cNvSpPr/>
            <p:nvPr/>
          </p:nvSpPr>
          <p:spPr bwMode="auto">
            <a:xfrm>
              <a:off x="3764186" y="-654202"/>
              <a:ext cx="8585337" cy="11783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err="1">
                  <a:solidFill>
                    <a:srgbClr val="FFFFFF"/>
                  </a:solidFill>
                  <a:latin typeface="Segoe UI Light"/>
                  <a:ea typeface="Segoe UI" pitchFamily="34" charset="0"/>
                  <a:cs typeface="Segoe UI" pitchFamily="34" charset="0"/>
                </a:rPr>
                <a:t>IaaS</a:t>
              </a:r>
              <a:r>
                <a:rPr lang="en-US" sz="2353" spc="-75" dirty="0">
                  <a:solidFill>
                    <a:srgbClr val="FFFFFF"/>
                  </a:solidFill>
                  <a:latin typeface="Segoe UI Light"/>
                  <a:ea typeface="Segoe UI" pitchFamily="34" charset="0"/>
                  <a:cs typeface="Segoe UI" pitchFamily="34" charset="0"/>
                </a:rPr>
                <a:t> + </a:t>
              </a:r>
              <a:r>
                <a:rPr lang="en-US" sz="2353" spc="-75" dirty="0" err="1">
                  <a:solidFill>
                    <a:srgbClr val="FFFFFF"/>
                  </a:solidFill>
                  <a:latin typeface="Segoe UI Light"/>
                  <a:ea typeface="Segoe UI" pitchFamily="34" charset="0"/>
                  <a:cs typeface="Segoe UI" pitchFamily="34" charset="0"/>
                </a:rPr>
                <a:t>PaaS</a:t>
              </a:r>
              <a:endParaRPr lang="en-US" sz="2353" spc="-75" dirty="0">
                <a:solidFill>
                  <a:srgbClr val="FFFFFF"/>
                </a:solidFill>
                <a:latin typeface="Segoe UI Light"/>
                <a:ea typeface="Segoe UI" pitchFamily="34" charset="0"/>
                <a:cs typeface="Segoe UI" pitchFamily="34" charset="0"/>
              </a:endParaRPr>
            </a:p>
          </p:txBody>
        </p:sp>
        <p:grpSp>
          <p:nvGrpSpPr>
            <p:cNvPr id="106" name="Group 105"/>
            <p:cNvGrpSpPr/>
            <p:nvPr/>
          </p:nvGrpSpPr>
          <p:grpSpPr>
            <a:xfrm>
              <a:off x="4632139" y="524531"/>
              <a:ext cx="6777982" cy="117631"/>
              <a:chOff x="4632139" y="513171"/>
              <a:chExt cx="6777982" cy="117631"/>
            </a:xfrm>
          </p:grpSpPr>
          <p:sp>
            <p:nvSpPr>
              <p:cNvPr id="107" name="Rectangle 106" hidden="1"/>
              <p:cNvSpPr/>
              <p:nvPr/>
            </p:nvSpPr>
            <p:spPr bwMode="auto">
              <a:xfrm>
                <a:off x="4632139"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8" name="Rectangle 107" hidden="1"/>
              <p:cNvSpPr/>
              <p:nvPr/>
            </p:nvSpPr>
            <p:spPr bwMode="auto">
              <a:xfrm>
                <a:off x="5381834"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9" name="Rectangle 108" hidden="1"/>
              <p:cNvSpPr/>
              <p:nvPr/>
            </p:nvSpPr>
            <p:spPr bwMode="auto">
              <a:xfrm>
                <a:off x="10189029"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0" name="Rectangle 109" hidden="1"/>
              <p:cNvSpPr/>
              <p:nvPr/>
            </p:nvSpPr>
            <p:spPr bwMode="auto">
              <a:xfrm>
                <a:off x="10938722"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3" name="Rectangle 112" hidden="1"/>
              <p:cNvSpPr/>
              <p:nvPr/>
            </p:nvSpPr>
            <p:spPr bwMode="auto">
              <a:xfrm>
                <a:off x="7433387"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4" name="Rectangle 113" hidden="1"/>
              <p:cNvSpPr/>
              <p:nvPr/>
            </p:nvSpPr>
            <p:spPr bwMode="auto">
              <a:xfrm>
                <a:off x="8183081"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sp>
        <p:nvSpPr>
          <p:cNvPr id="60" name="Rectangle 59"/>
          <p:cNvSpPr/>
          <p:nvPr/>
        </p:nvSpPr>
        <p:spPr bwMode="auto">
          <a:xfrm>
            <a:off x="3947987" y="3398167"/>
            <a:ext cx="5042960" cy="81356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Microsoft Cloud Infrastructure</a:t>
            </a: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6" y="2104212"/>
            <a:ext cx="4037770" cy="968669"/>
          </a:xfrm>
          <a:prstGeom prst="rect">
            <a:avLst/>
          </a:prstGeom>
        </p:spPr>
      </p:pic>
    </p:spTree>
    <p:extLst>
      <p:ext uri="{BB962C8B-B14F-4D97-AF65-F5344CB8AC3E}">
        <p14:creationId xmlns:p14="http://schemas.microsoft.com/office/powerpoint/2010/main" val="409663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10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10" presetClass="entr" presetSubtype="0" fill="hold" grpId="0" nodeType="afterEffect">
                                  <p:stCondLst>
                                    <p:cond delay="5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0" y="-476250"/>
            <a:ext cx="9144000" cy="6096000"/>
          </a:xfrm>
          <a:prstGeom prst="rect">
            <a:avLst/>
          </a:prstGeom>
        </p:spPr>
      </p:pic>
      <p:sp>
        <p:nvSpPr>
          <p:cNvPr id="4" name="TextBox 6"/>
          <p:cNvSpPr txBox="1"/>
          <p:nvPr/>
        </p:nvSpPr>
        <p:spPr>
          <a:xfrm>
            <a:off x="297799" y="1374380"/>
            <a:ext cx="1714500" cy="1714500"/>
          </a:xfrm>
          <a:prstGeom prst="rect">
            <a:avLst/>
          </a:prstGeom>
          <a:solidFill>
            <a:srgbClr val="681684">
              <a:alpha val="85000"/>
            </a:srgbClr>
          </a:solidFill>
        </p:spPr>
        <p:txBody>
          <a:bodyPr wrap="square" lIns="68580" tIns="68580" rIns="68580" bIns="68580" rtlCol="0" anchor="b"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en-US" sz="2700" kern="0" dirty="0">
                <a:solidFill>
                  <a:prstClr val="white"/>
                </a:solidFill>
                <a:latin typeface="Segoe UI Light" pitchFamily="34" charset="0"/>
                <a:cs typeface="Segoe UI" pitchFamily="34" charset="0"/>
              </a:rPr>
              <a:t>Devices</a:t>
            </a:r>
          </a:p>
        </p:txBody>
      </p:sp>
      <p:sp>
        <p:nvSpPr>
          <p:cNvPr id="6" name="TextBox 8"/>
          <p:cNvSpPr txBox="1"/>
          <p:nvPr/>
        </p:nvSpPr>
        <p:spPr>
          <a:xfrm>
            <a:off x="297799" y="3226040"/>
            <a:ext cx="1714500" cy="1714500"/>
          </a:xfrm>
          <a:prstGeom prst="rect">
            <a:avLst/>
          </a:prstGeom>
          <a:solidFill>
            <a:srgbClr val="681684">
              <a:alpha val="85000"/>
            </a:srgbClr>
          </a:solidFill>
        </p:spPr>
        <p:txBody>
          <a:bodyPr wrap="square" lIns="68580" tIns="68580" rIns="68580" bIns="68580" rtlCol="0" anchor="b" anchorCtr="0">
            <a:noAutofit/>
          </a:bodyPr>
          <a:lstStyle>
            <a:defPPr>
              <a:defRPr lang="en-US"/>
            </a:defPPr>
            <a:lvl1pPr marR="0" lvl="0" indent="0" algn="r" defTabSz="914400" fontAlgn="auto">
              <a:lnSpc>
                <a:spcPct val="100000"/>
              </a:lnSpc>
              <a:spcBef>
                <a:spcPts val="0"/>
              </a:spcBef>
              <a:spcAft>
                <a:spcPts val="0"/>
              </a:spcAft>
              <a:buClrTx/>
              <a:buSzTx/>
              <a:buFontTx/>
              <a:buNone/>
              <a:tabLst/>
              <a:defRPr sz="3600" kern="0">
                <a:solidFill>
                  <a:prstClr val="white"/>
                </a:solidFill>
                <a:latin typeface="Segoe UI Light" pitchFamily="34" charset="0"/>
                <a:cs typeface="Segoe UI"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2700" dirty="0"/>
              <a:t>Services</a:t>
            </a:r>
          </a:p>
        </p:txBody>
      </p:sp>
    </p:spTree>
    <p:extLst>
      <p:ext uri="{BB962C8B-B14F-4D97-AF65-F5344CB8AC3E}">
        <p14:creationId xmlns:p14="http://schemas.microsoft.com/office/powerpoint/2010/main" val="353914416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318357" y="1919544"/>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14" name="Rectangle 13"/>
          <p:cNvSpPr/>
          <p:nvPr/>
        </p:nvSpPr>
        <p:spPr bwMode="auto">
          <a:xfrm>
            <a:off x="875292" y="1903403"/>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13" name="Rectangle 12"/>
          <p:cNvSpPr/>
          <p:nvPr/>
        </p:nvSpPr>
        <p:spPr bwMode="auto">
          <a:xfrm>
            <a:off x="3066032" y="1919545"/>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12" name="Rectangle 11"/>
          <p:cNvSpPr/>
          <p:nvPr/>
        </p:nvSpPr>
        <p:spPr bwMode="auto">
          <a:xfrm>
            <a:off x="5249832" y="1919545"/>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566154" y="2107025"/>
            <a:ext cx="710735" cy="710735"/>
          </a:xfrm>
          <a:prstGeom prst="rect">
            <a:avLst/>
          </a:prstGeom>
          <a:effectLst>
            <a:outerShdw blurRad="50800" dist="50800" dir="5400000" algn="ctr" rotWithShape="0">
              <a:schemeClr val="bg1">
                <a:alpha val="13000"/>
              </a:schemeClr>
            </a:outerShdw>
          </a:effectLst>
        </p:spPr>
      </p:pic>
      <p:sp>
        <p:nvSpPr>
          <p:cNvPr id="3" name="TextBox 2"/>
          <p:cNvSpPr txBox="1"/>
          <p:nvPr/>
        </p:nvSpPr>
        <p:spPr>
          <a:xfrm>
            <a:off x="7492897" y="2985539"/>
            <a:ext cx="857250" cy="461665"/>
          </a:xfrm>
          <a:prstGeom prst="rect">
            <a:avLst/>
          </a:prstGeom>
          <a:noFill/>
        </p:spPr>
        <p:txBody>
          <a:bodyPr wrap="square" rtlCol="0">
            <a:spAutoFit/>
          </a:bodyPr>
          <a:lstStyle/>
          <a:p>
            <a:pPr algn="ctr"/>
            <a:r>
              <a:rPr lang="en-US" sz="2400" dirty="0">
                <a:gradFill>
                  <a:gsLst>
                    <a:gs pos="0">
                      <a:schemeClr val="tx1"/>
                    </a:gs>
                    <a:gs pos="100000">
                      <a:schemeClr val="tx1"/>
                    </a:gs>
                  </a:gsLst>
                  <a:lin ang="5400000" scaled="0"/>
                </a:gradFill>
              </a:rPr>
              <a:t>web</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11997" y="2005193"/>
            <a:ext cx="914400" cy="914400"/>
          </a:xfrm>
          <a:prstGeom prst="rect">
            <a:avLst/>
          </a:prstGeom>
        </p:spPr>
      </p:pic>
      <p:sp>
        <p:nvSpPr>
          <p:cNvPr id="7" name="TextBox 6"/>
          <p:cNvSpPr txBox="1"/>
          <p:nvPr/>
        </p:nvSpPr>
        <p:spPr>
          <a:xfrm>
            <a:off x="2692153" y="2985539"/>
            <a:ext cx="1954091" cy="461665"/>
          </a:xfrm>
          <a:prstGeom prst="rect">
            <a:avLst/>
          </a:prstGeom>
          <a:noFill/>
        </p:spPr>
        <p:txBody>
          <a:bodyPr wrap="square" rtlCol="0">
            <a:spAutoFit/>
          </a:bodyPr>
          <a:lstStyle/>
          <a:p>
            <a:r>
              <a:rPr lang="en-US" sz="2400" dirty="0" err="1">
                <a:gradFill>
                  <a:gsLst>
                    <a:gs pos="0">
                      <a:schemeClr val="tx1"/>
                    </a:gs>
                    <a:gs pos="100000">
                      <a:schemeClr val="tx1"/>
                    </a:gs>
                  </a:gsLst>
                  <a:lin ang="5400000" scaled="0"/>
                </a:gradFill>
              </a:rPr>
              <a:t>dev</a:t>
            </a:r>
            <a:r>
              <a:rPr lang="en-US" sz="2400" dirty="0">
                <a:gradFill>
                  <a:gsLst>
                    <a:gs pos="0">
                      <a:schemeClr val="tx1"/>
                    </a:gs>
                    <a:gs pos="100000">
                      <a:schemeClr val="tx1"/>
                    </a:gs>
                  </a:gsLst>
                  <a:lin ang="5400000" scaled="0"/>
                </a:gradFill>
              </a:rPr>
              <a:t>, test, run</a:t>
            </a:r>
          </a:p>
        </p:txBody>
      </p:sp>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1257" y="1989052"/>
            <a:ext cx="914400" cy="914400"/>
          </a:xfrm>
          <a:prstGeom prst="rect">
            <a:avLst/>
          </a:prstGeom>
        </p:spPr>
      </p:pic>
      <p:sp>
        <p:nvSpPr>
          <p:cNvPr id="9" name="TextBox 8"/>
          <p:cNvSpPr txBox="1"/>
          <p:nvPr/>
        </p:nvSpPr>
        <p:spPr>
          <a:xfrm>
            <a:off x="502365" y="2953254"/>
            <a:ext cx="1983160" cy="461665"/>
          </a:xfrm>
          <a:prstGeom prst="rect">
            <a:avLst/>
          </a:prstGeom>
          <a:noFill/>
        </p:spPr>
        <p:txBody>
          <a:bodyPr wrap="square" rtlCol="0">
            <a:spAutoFit/>
          </a:bodyPr>
          <a:lstStyle/>
          <a:p>
            <a:pPr algn="ctr"/>
            <a:r>
              <a:rPr lang="en-US" sz="2400" dirty="0">
                <a:gradFill>
                  <a:gsLst>
                    <a:gs pos="0">
                      <a:schemeClr val="tx1"/>
                    </a:gs>
                    <a:gs pos="100000">
                      <a:schemeClr val="tx1"/>
                    </a:gs>
                  </a:gsLst>
                  <a:lin ang="5400000" scaled="0"/>
                </a:gradFill>
              </a:rPr>
              <a:t>extend</a:t>
            </a:r>
          </a:p>
        </p:txBody>
      </p:sp>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395797" y="2005194"/>
            <a:ext cx="914400" cy="914400"/>
          </a:xfrm>
          <a:prstGeom prst="rect">
            <a:avLst/>
          </a:prstGeom>
        </p:spPr>
      </p:pic>
      <p:sp>
        <p:nvSpPr>
          <p:cNvPr id="11" name="TextBox 10"/>
          <p:cNvSpPr txBox="1"/>
          <p:nvPr/>
        </p:nvSpPr>
        <p:spPr>
          <a:xfrm>
            <a:off x="5243607" y="2962847"/>
            <a:ext cx="1218780" cy="461665"/>
          </a:xfrm>
          <a:prstGeom prst="rect">
            <a:avLst/>
          </a:prstGeom>
          <a:noFill/>
        </p:spPr>
        <p:txBody>
          <a:bodyPr wrap="square" rtlCol="0">
            <a:spAutoFit/>
          </a:bodyPr>
          <a:lstStyle/>
          <a:p>
            <a:pPr algn="ctr"/>
            <a:r>
              <a:rPr lang="en-US" sz="2400" dirty="0">
                <a:gradFill>
                  <a:gsLst>
                    <a:gs pos="0">
                      <a:schemeClr val="tx1"/>
                    </a:gs>
                    <a:gs pos="100000">
                      <a:schemeClr val="tx1"/>
                    </a:gs>
                  </a:gsLst>
                  <a:lin ang="5400000" scaled="0"/>
                </a:gradFill>
              </a:rPr>
              <a:t>mobile</a:t>
            </a:r>
          </a:p>
        </p:txBody>
      </p:sp>
    </p:spTree>
    <p:extLst>
      <p:ext uri="{BB962C8B-B14F-4D97-AF65-F5344CB8AC3E}">
        <p14:creationId xmlns:p14="http://schemas.microsoft.com/office/powerpoint/2010/main" val="27753203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382422" y="-1"/>
            <a:ext cx="4761578" cy="5192973"/>
          </a:xfrm>
          <a:prstGeom prst="rect">
            <a:avLst/>
          </a:prstGeom>
          <a:solidFill>
            <a:srgbClr val="68217A">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5284" tIns="60486" rIns="100806" bIns="50402" numCol="1" spcCol="0" rtlCol="0" fromWordArt="0" anchor="ctr" anchorCtr="0" forceAA="0" compatLnSpc="1">
            <a:prstTxWarp prst="textNoShape">
              <a:avLst/>
            </a:prstTxWarp>
            <a:noAutofit/>
          </a:bodyPr>
          <a:lstStyle/>
          <a:p>
            <a:pPr marL="0" lvl="1" algn="ctr" defTabSz="514007">
              <a:lnSpc>
                <a:spcPct val="80000"/>
              </a:lnSpc>
            </a:pPr>
            <a:endParaRPr lang="en-US" sz="1519" kern="0" spc="-56" dirty="0">
              <a:ln w="3175">
                <a:noFill/>
              </a:ln>
              <a:solidFill>
                <a:prstClr val="white"/>
              </a:solidFill>
              <a:latin typeface="Segoe UI Light"/>
              <a:cs typeface="Segoe UI" pitchFamily="34" charset="0"/>
            </a:endParaRPr>
          </a:p>
        </p:txBody>
      </p:sp>
      <p:sp>
        <p:nvSpPr>
          <p:cNvPr id="28" name="Rectangle 27"/>
          <p:cNvSpPr/>
          <p:nvPr/>
        </p:nvSpPr>
        <p:spPr bwMode="auto">
          <a:xfrm>
            <a:off x="6175831" y="2033538"/>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7" name="Title 4"/>
          <p:cNvSpPr txBox="1">
            <a:spLocks/>
          </p:cNvSpPr>
          <p:nvPr/>
        </p:nvSpPr>
        <p:spPr>
          <a:xfrm>
            <a:off x="330615" y="2235356"/>
            <a:ext cx="3703976" cy="619553"/>
          </a:xfrm>
          <a:prstGeom prst="rect">
            <a:avLst/>
          </a:prstGeom>
        </p:spPr>
        <p:txBody>
          <a:bodyPr/>
          <a:lstStyle>
            <a:defPPr>
              <a:defRPr lang="en-US"/>
            </a:defPPr>
            <a:lvl1pPr algn="ctr" defTabSz="686047">
              <a:lnSpc>
                <a:spcPct val="90000"/>
              </a:lnSpc>
              <a:spcBef>
                <a:spcPct val="0"/>
              </a:spcBef>
              <a:buNone/>
              <a:defRPr sz="4800" b="0" cap="none" spc="-75" baseline="0">
                <a:ln w="3175">
                  <a:noFill/>
                </a:ln>
                <a:solidFill>
                  <a:srgbClr val="681684"/>
                </a:solidFill>
                <a:effectLst/>
                <a:latin typeface="Segoe UI Light"/>
                <a:cs typeface="Segoe UI Light"/>
              </a:defRPr>
            </a:lvl1pPr>
          </a:lstStyle>
          <a:p>
            <a:r>
              <a:rPr lang="en-US" sz="3600" dirty="0">
                <a:solidFill>
                  <a:schemeClr val="tx1"/>
                </a:solidFill>
              </a:rPr>
              <a:t>Open Platform</a:t>
            </a:r>
          </a:p>
        </p:txBody>
      </p:sp>
      <p:sp>
        <p:nvSpPr>
          <p:cNvPr id="10" name="Rectangle 9"/>
          <p:cNvSpPr/>
          <p:nvPr/>
        </p:nvSpPr>
        <p:spPr bwMode="auto">
          <a:xfrm>
            <a:off x="6175831" y="798500"/>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11" name="Picture 2" descr="node.j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0450" y="2413801"/>
            <a:ext cx="975033" cy="26266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bwMode="auto">
          <a:xfrm>
            <a:off x="7546975" y="2028899"/>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16" name="Rectangle 15"/>
          <p:cNvSpPr/>
          <p:nvPr/>
        </p:nvSpPr>
        <p:spPr bwMode="auto">
          <a:xfrm>
            <a:off x="4803274" y="2028900"/>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17" name="Picture 12" descr="http://fc05.deviantart.net/fs70/i/2012/048/7/6/the_new_windows_logo__original_and_colored__by_dakirby309-d4q2ybv.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40460" y="2280144"/>
            <a:ext cx="531960" cy="58321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auto">
          <a:xfrm>
            <a:off x="4804686" y="3270276"/>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22" name="Rectangle 21"/>
          <p:cNvSpPr/>
          <p:nvPr/>
        </p:nvSpPr>
        <p:spPr bwMode="auto">
          <a:xfrm>
            <a:off x="6175831" y="3270276"/>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25" name="Rectangle 24"/>
          <p:cNvSpPr/>
          <p:nvPr/>
        </p:nvSpPr>
        <p:spPr bwMode="auto">
          <a:xfrm>
            <a:off x="7546975" y="3270276"/>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29" name="Picture 2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854986" y="3347798"/>
            <a:ext cx="590309" cy="805986"/>
          </a:xfrm>
          <a:prstGeom prst="rect">
            <a:avLst/>
          </a:prstGeom>
        </p:spPr>
      </p:pic>
      <p:sp>
        <p:nvSpPr>
          <p:cNvPr id="31" name="Rectangle 30"/>
          <p:cNvSpPr/>
          <p:nvPr/>
        </p:nvSpPr>
        <p:spPr bwMode="auto">
          <a:xfrm>
            <a:off x="7546975" y="801004"/>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85707" y="1097704"/>
            <a:ext cx="928869" cy="492301"/>
          </a:xfrm>
          <a:prstGeom prst="rect">
            <a:avLst/>
          </a:prstGeom>
        </p:spPr>
      </p:pic>
      <p:sp>
        <p:nvSpPr>
          <p:cNvPr id="33" name="Rectangle 32"/>
          <p:cNvSpPr/>
          <p:nvPr/>
        </p:nvSpPr>
        <p:spPr bwMode="auto">
          <a:xfrm>
            <a:off x="4801966" y="795365"/>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35" name="Picture 2" descr="http://www.protenus.com/Portals/0/java%20logo.png"/>
          <p:cNvPicPr>
            <a:picLocks noChangeAspect="1" noChangeArrowheads="1"/>
          </p:cNvPicPr>
          <p:nvPr/>
        </p:nvPicPr>
        <p:blipFill>
          <a:blip r:embed="rId8" cstate="print">
            <a:biLevel thresh="25000"/>
          </a:blip>
          <a:srcRect/>
          <a:stretch>
            <a:fillRect/>
          </a:stretch>
        </p:blipFill>
        <p:spPr bwMode="auto">
          <a:xfrm>
            <a:off x="6539065" y="884305"/>
            <a:ext cx="448293" cy="886622"/>
          </a:xfrm>
          <a:prstGeom prst="rect">
            <a:avLst/>
          </a:prstGeom>
          <a:noFill/>
        </p:spPr>
      </p:pic>
      <p:pic>
        <p:nvPicPr>
          <p:cNvPr id="36" name="Picture 35"/>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34621" y="3423616"/>
            <a:ext cx="750518" cy="828950"/>
          </a:xfrm>
          <a:prstGeom prst="rect">
            <a:avLst/>
          </a:prstGeom>
        </p:spPr>
      </p:pic>
      <p:pic>
        <p:nvPicPr>
          <p:cNvPr id="21" name="Picture 4" descr="C:\Users\Sylvia\Documents\sylvia\logos\Python_White.png"/>
          <p:cNvPicPr>
            <a:picLocks noChangeAspect="1" noChangeArrowheads="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7639803" y="2440592"/>
            <a:ext cx="1036579" cy="3005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a:grpSpLocks noChangeAspect="1"/>
          </p:cNvGrpSpPr>
          <p:nvPr/>
        </p:nvGrpSpPr>
        <p:grpSpPr>
          <a:xfrm>
            <a:off x="5038259" y="1183990"/>
            <a:ext cx="684904" cy="407988"/>
            <a:chOff x="8628483" y="-828604"/>
            <a:chExt cx="1218016" cy="725555"/>
          </a:xfrm>
        </p:grpSpPr>
        <p:pic>
          <p:nvPicPr>
            <p:cNvPr id="3" name="Picture 2"/>
            <p:cNvPicPr>
              <a:picLocks noChangeAspect="1"/>
            </p:cNvPicPr>
            <p:nvPr/>
          </p:nvPicPr>
          <p:blipFill rotWithShape="1">
            <a:blip r:embed="rId11"/>
            <a:srcRect l="61080"/>
            <a:stretch/>
          </p:blipFill>
          <p:spPr>
            <a:xfrm>
              <a:off x="8755811" y="-828604"/>
              <a:ext cx="1090688" cy="680253"/>
            </a:xfrm>
            <a:prstGeom prst="rect">
              <a:avLst/>
            </a:prstGeom>
          </p:spPr>
        </p:pic>
        <p:sp>
          <p:nvSpPr>
            <p:cNvPr id="4" name="TextBox 3"/>
            <p:cNvSpPr txBox="1"/>
            <p:nvPr/>
          </p:nvSpPr>
          <p:spPr>
            <a:xfrm>
              <a:off x="8628483" y="-404087"/>
              <a:ext cx="151091" cy="301038"/>
            </a:xfrm>
            <a:prstGeom prst="rect">
              <a:avLst/>
            </a:prstGeom>
            <a:noFill/>
          </p:spPr>
          <p:txBody>
            <a:bodyPr wrap="none" lIns="0" tIns="0" rIns="0" bIns="0" rtlCol="0">
              <a:spAutoFit/>
            </a:bodyPr>
            <a:lstStyle/>
            <a:p>
              <a:r>
                <a:rPr lang="en-US" sz="1100" dirty="0">
                  <a:solidFill>
                    <a:schemeClr val="bg1"/>
                  </a:solidFill>
                  <a:latin typeface="Segoe UI Light" pitchFamily="34" charset="0"/>
                </a:rPr>
                <a:t>●</a:t>
              </a:r>
              <a:endParaRPr lang="en-US" dirty="0">
                <a:solidFill>
                  <a:schemeClr val="bg1"/>
                </a:solidFill>
                <a:latin typeface="Segoe UI Light" pitchFamily="34" charset="0"/>
              </a:endParaRPr>
            </a:p>
          </p:txBody>
        </p:sp>
      </p:grpSp>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81347" y="3531605"/>
            <a:ext cx="763727" cy="563039"/>
          </a:xfrm>
          <a:prstGeom prst="rect">
            <a:avLst/>
          </a:prstGeom>
        </p:spPr>
      </p:pic>
    </p:spTree>
    <p:extLst>
      <p:ext uri="{BB962C8B-B14F-4D97-AF65-F5344CB8AC3E}">
        <p14:creationId xmlns:p14="http://schemas.microsoft.com/office/powerpoint/2010/main" val="117351824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2720013" y="2261974"/>
            <a:ext cx="3703976" cy="619553"/>
          </a:xfrm>
          <a:prstGeom prst="rect">
            <a:avLst/>
          </a:prstGeom>
        </p:spPr>
        <p:txBody>
          <a:bodyPr/>
          <a:lstStyle>
            <a:defPPr>
              <a:defRPr lang="en-US"/>
            </a:defPPr>
            <a:lvl1pPr algn="ctr" defTabSz="686047">
              <a:lnSpc>
                <a:spcPct val="90000"/>
              </a:lnSpc>
              <a:spcBef>
                <a:spcPct val="0"/>
              </a:spcBef>
              <a:buNone/>
              <a:defRPr sz="4800" b="0" cap="none" spc="-75" baseline="0">
                <a:ln w="3175">
                  <a:noFill/>
                </a:ln>
                <a:solidFill>
                  <a:srgbClr val="681684"/>
                </a:solidFill>
                <a:effectLst/>
                <a:latin typeface="Segoe UI Light"/>
                <a:cs typeface="Segoe UI Light"/>
              </a:defRPr>
            </a:lvl1pPr>
          </a:lstStyle>
          <a:p>
            <a:r>
              <a:rPr lang="en-US" sz="4500" dirty="0">
                <a:solidFill>
                  <a:schemeClr val="tx1"/>
                </a:solidFill>
              </a:rPr>
              <a:t>Common Core</a:t>
            </a:r>
          </a:p>
        </p:txBody>
      </p:sp>
    </p:spTree>
    <p:extLst>
      <p:ext uri="{BB962C8B-B14F-4D97-AF65-F5344CB8AC3E}">
        <p14:creationId xmlns:p14="http://schemas.microsoft.com/office/powerpoint/2010/main" val="375386063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spect="1"/>
          </p:cNvSpPr>
          <p:nvPr/>
        </p:nvSpPr>
        <p:spPr bwMode="auto">
          <a:xfrm>
            <a:off x="7161033" y="347147"/>
            <a:ext cx="1376384" cy="1376384"/>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0" name="Freeform 20"/>
          <p:cNvSpPr>
            <a:spLocks noChangeAspect="1" noEditPoints="1"/>
          </p:cNvSpPr>
          <p:nvPr/>
        </p:nvSpPr>
        <p:spPr bwMode="auto">
          <a:xfrm>
            <a:off x="9573772" y="1855936"/>
            <a:ext cx="480041" cy="31038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9945" tIns="34973" rIns="69945" bIns="34973" numCol="1" anchor="t" anchorCtr="0" compatLnSpc="1">
            <a:prstTxWarp prst="textNoShape">
              <a:avLst/>
            </a:prstTxWarp>
          </a:bodyPr>
          <a:lstStyle/>
          <a:p>
            <a:pPr defTabSz="699464">
              <a:defRPr/>
            </a:pPr>
            <a:endParaRPr lang="en-US" sz="1071" kern="0" dirty="0">
              <a:solidFill>
                <a:srgbClr val="FFFFFF"/>
              </a:solidFill>
            </a:endParaRPr>
          </a:p>
        </p:txBody>
      </p:sp>
      <p:sp>
        <p:nvSpPr>
          <p:cNvPr id="21" name="Rectangle 20"/>
          <p:cNvSpPr>
            <a:spLocks noChangeAspect="1"/>
          </p:cNvSpPr>
          <p:nvPr/>
        </p:nvSpPr>
        <p:spPr bwMode="auto">
          <a:xfrm>
            <a:off x="2312381" y="356836"/>
            <a:ext cx="804017" cy="804017"/>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6" name="Picture 15" descr="C:\Users\jameyt\Pictures\Helveticons_Complete\Helveticons Complete\Helveticons Basic\Png\256x256\Laptop 256x256.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2360936" y="363823"/>
            <a:ext cx="752363" cy="75197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Rectangle 25"/>
          <p:cNvSpPr>
            <a:spLocks noChangeAspect="1"/>
          </p:cNvSpPr>
          <p:nvPr/>
        </p:nvSpPr>
        <p:spPr bwMode="auto">
          <a:xfrm>
            <a:off x="2312381" y="1244439"/>
            <a:ext cx="804017" cy="804017"/>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3" name="Group 72"/>
          <p:cNvGrpSpPr/>
          <p:nvPr/>
        </p:nvGrpSpPr>
        <p:grpSpPr>
          <a:xfrm>
            <a:off x="2465838" y="1407849"/>
            <a:ext cx="497100" cy="520187"/>
            <a:chOff x="14527403" y="952813"/>
            <a:chExt cx="837988" cy="844990"/>
          </a:xfrm>
        </p:grpSpPr>
        <p:pic>
          <p:nvPicPr>
            <p:cNvPr id="18" name="Picture 1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rot="18949818">
              <a:off x="14872114" y="1307691"/>
              <a:ext cx="349090" cy="490112"/>
            </a:xfrm>
            <a:prstGeom prst="rect">
              <a:avLst/>
            </a:prstGeom>
          </p:spPr>
        </p:pic>
        <p:sp>
          <p:nvSpPr>
            <p:cNvPr id="19" name="Freeform 61"/>
            <p:cNvSpPr>
              <a:spLocks/>
            </p:cNvSpPr>
            <p:nvPr/>
          </p:nvSpPr>
          <p:spPr bwMode="auto">
            <a:xfrm rot="5400000">
              <a:off x="14640382" y="839834"/>
              <a:ext cx="612030" cy="837988"/>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69945" tIns="34973" rIns="69945" bIns="34973" numCol="1" anchor="t" anchorCtr="0" compatLnSpc="1">
              <a:prstTxWarp prst="textNoShape">
                <a:avLst/>
              </a:prstTxWarp>
            </a:bodyPr>
            <a:lstStyle/>
            <a:p>
              <a:pPr defTabSz="699464">
                <a:defRPr/>
              </a:pPr>
              <a:endParaRPr lang="en-US" sz="1071" kern="0" dirty="0">
                <a:solidFill>
                  <a:srgbClr val="FFFFFF"/>
                </a:solidFill>
              </a:endParaRPr>
            </a:p>
          </p:txBody>
        </p:sp>
      </p:grpSp>
      <p:sp>
        <p:nvSpPr>
          <p:cNvPr id="27" name="Rectangle 26"/>
          <p:cNvSpPr>
            <a:spLocks noChangeAspect="1"/>
          </p:cNvSpPr>
          <p:nvPr/>
        </p:nvSpPr>
        <p:spPr bwMode="auto">
          <a:xfrm>
            <a:off x="2312381" y="2146503"/>
            <a:ext cx="804017" cy="804017"/>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2569296" y="2283034"/>
            <a:ext cx="290183" cy="540338"/>
          </a:xfrm>
          <a:prstGeom prst="rect">
            <a:avLst/>
          </a:prstGeom>
        </p:spPr>
      </p:pic>
      <p:sp>
        <p:nvSpPr>
          <p:cNvPr id="28" name="Rectangle 27"/>
          <p:cNvSpPr>
            <a:spLocks noChangeAspect="1"/>
          </p:cNvSpPr>
          <p:nvPr/>
        </p:nvSpPr>
        <p:spPr bwMode="auto">
          <a:xfrm>
            <a:off x="2312380" y="3061057"/>
            <a:ext cx="804017" cy="804017"/>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 name="Picture 3"/>
          <p:cNvPicPr>
            <a:picLocks noChangeAspect="1" noChangeArrowheads="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279822" y="632501"/>
            <a:ext cx="1138802" cy="738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0747" y="2857943"/>
            <a:ext cx="648497" cy="648497"/>
          </a:xfrm>
          <a:prstGeom prst="rect">
            <a:avLst/>
          </a:prstGeom>
        </p:spPr>
      </p:pic>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50747" y="2245498"/>
            <a:ext cx="660728" cy="660728"/>
          </a:xfrm>
          <a:prstGeom prst="rect">
            <a:avLst/>
          </a:prstGeom>
        </p:spPr>
      </p:pic>
      <p:sp>
        <p:nvSpPr>
          <p:cNvPr id="39" name="Rectangle 38"/>
          <p:cNvSpPr>
            <a:spLocks noChangeAspect="1"/>
          </p:cNvSpPr>
          <p:nvPr/>
        </p:nvSpPr>
        <p:spPr bwMode="auto">
          <a:xfrm>
            <a:off x="7161032" y="3392883"/>
            <a:ext cx="1376384" cy="1376384"/>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12" cstate="print">
            <a:duotone>
              <a:prstClr val="black"/>
              <a:schemeClr val="accent1">
                <a:tint val="45000"/>
                <a:satMod val="400000"/>
              </a:schemeClr>
            </a:duotone>
            <a:extLst>
              <a:ext uri="{BEBA8EAE-BF5A-486C-A8C5-ECC9F3942E4B}">
                <a14:imgProps xmlns:a14="http://schemas.microsoft.com/office/drawing/2010/main">
                  <a14:imgLayer r:embed="rId13">
                    <a14:imgEffect>
                      <a14:sharpenSoften amount="10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758529" y="3786942"/>
            <a:ext cx="2402502" cy="565295"/>
          </a:xfrm>
          <a:prstGeom prst="rect">
            <a:avLst/>
          </a:prstGeom>
        </p:spPr>
      </p:pic>
      <p:pic>
        <p:nvPicPr>
          <p:cNvPr id="42" name="Picture 41"/>
          <p:cNvPicPr>
            <a:picLocks noChangeAspect="1"/>
          </p:cNvPicPr>
          <p:nvPr/>
        </p:nvPicPr>
        <p:blipFill rotWithShape="1">
          <a:blip r:embed="rId14" cstate="print">
            <a:extLst>
              <a:ext uri="{28A0092B-C50C-407E-A947-70E740481C1C}">
                <a14:useLocalDpi xmlns:a14="http://schemas.microsoft.com/office/drawing/2010/main" val="0"/>
              </a:ext>
            </a:extLst>
          </a:blip>
          <a:srcRect r="14563"/>
          <a:stretch/>
        </p:blipFill>
        <p:spPr>
          <a:xfrm>
            <a:off x="524463" y="515740"/>
            <a:ext cx="1702272" cy="612241"/>
          </a:xfrm>
          <a:prstGeom prst="rect">
            <a:avLst/>
          </a:prstGeom>
        </p:spPr>
      </p:pic>
      <p:pic>
        <p:nvPicPr>
          <p:cNvPr id="43" name="Picture 42"/>
          <p:cNvPicPr>
            <a:picLocks noChangeAspect="1"/>
          </p:cNvPicPr>
          <p:nvPr/>
        </p:nvPicPr>
        <p:blipFill rotWithShape="1">
          <a:blip r:embed="rId14" cstate="print">
            <a:extLst>
              <a:ext uri="{28A0092B-C50C-407E-A947-70E740481C1C}">
                <a14:useLocalDpi xmlns:a14="http://schemas.microsoft.com/office/drawing/2010/main" val="0"/>
              </a:ext>
            </a:extLst>
          </a:blip>
          <a:srcRect r="14464"/>
          <a:stretch/>
        </p:blipFill>
        <p:spPr>
          <a:xfrm>
            <a:off x="547891" y="1331291"/>
            <a:ext cx="1704245" cy="612241"/>
          </a:xfrm>
          <a:prstGeom prst="rect">
            <a:avLst/>
          </a:prstGeom>
        </p:spPr>
      </p:pic>
      <p:pic>
        <p:nvPicPr>
          <p:cNvPr id="44" name="Picture 14"/>
          <p:cNvPicPr>
            <a:picLocks noChangeAspect="1" noChangeArrowheads="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7375611" y="3664102"/>
            <a:ext cx="947225" cy="86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a:stCxn id="13" idx="3"/>
          </p:cNvCxnSpPr>
          <p:nvPr/>
        </p:nvCxnSpPr>
        <p:spPr>
          <a:xfrm flipV="1">
            <a:off x="6581899" y="2553204"/>
            <a:ext cx="1267324" cy="7033"/>
          </a:xfrm>
          <a:prstGeom prst="line">
            <a:avLst/>
          </a:prstGeom>
          <a:ln w="34925">
            <a:solidFill>
              <a:srgbClr val="68168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8" idx="2"/>
            <a:endCxn id="39" idx="0"/>
          </p:cNvCxnSpPr>
          <p:nvPr/>
        </p:nvCxnSpPr>
        <p:spPr>
          <a:xfrm flipH="1">
            <a:off x="7849224" y="1723531"/>
            <a:ext cx="1" cy="1669352"/>
          </a:xfrm>
          <a:prstGeom prst="line">
            <a:avLst/>
          </a:prstGeom>
          <a:ln w="34925">
            <a:solidFill>
              <a:srgbClr val="68168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397102" y="2547341"/>
            <a:ext cx="888962" cy="0"/>
          </a:xfrm>
          <a:prstGeom prst="line">
            <a:avLst/>
          </a:prstGeom>
          <a:ln w="3492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7806" y="2266460"/>
            <a:ext cx="2219711" cy="571502"/>
          </a:xfrm>
          <a:prstGeom prst="rect">
            <a:avLst/>
          </a:prstGeom>
        </p:spPr>
      </p:pic>
      <p:pic>
        <p:nvPicPr>
          <p:cNvPr id="33" name="Picture 32"/>
          <p:cNvPicPr>
            <a:picLocks noChangeAspect="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56004" y="730333"/>
            <a:ext cx="2366265" cy="569942"/>
          </a:xfrm>
          <a:prstGeom prst="rect">
            <a:avLst/>
          </a:prstGeom>
        </p:spPr>
      </p:pic>
      <p:sp>
        <p:nvSpPr>
          <p:cNvPr id="13" name="Rectangle 12"/>
          <p:cNvSpPr>
            <a:spLocks noChangeAspect="1"/>
          </p:cNvSpPr>
          <p:nvPr/>
        </p:nvSpPr>
        <p:spPr bwMode="auto">
          <a:xfrm>
            <a:off x="3957713" y="1652530"/>
            <a:ext cx="2624186" cy="181541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extBox 1"/>
          <p:cNvSpPr txBox="1"/>
          <p:nvPr/>
        </p:nvSpPr>
        <p:spPr>
          <a:xfrm>
            <a:off x="4004276" y="1714625"/>
            <a:ext cx="2534764" cy="1724575"/>
          </a:xfrm>
          <a:prstGeom prst="rect">
            <a:avLst/>
          </a:prstGeom>
          <a:noFill/>
        </p:spPr>
        <p:txBody>
          <a:bodyPr wrap="square" lIns="137160" tIns="109728" rIns="137160" bIns="109728" rtlCol="0">
            <a:spAutoFit/>
          </a:bodyPr>
          <a:lstStyle/>
          <a:p>
            <a:pPr algn="ctr" defTabSz="685542">
              <a:lnSpc>
                <a:spcPct val="90000"/>
              </a:lnSpc>
              <a:spcAft>
                <a:spcPts val="450"/>
              </a:spcAft>
            </a:pPr>
            <a:r>
              <a:rPr lang="en-US" dirty="0">
                <a:solidFill>
                  <a:srgbClr val="FFFFFF"/>
                </a:solidFill>
                <a:latin typeface="Segoe UI Light"/>
              </a:rPr>
              <a:t>Programming skills</a:t>
            </a:r>
          </a:p>
          <a:p>
            <a:pPr algn="ctr" defTabSz="685542">
              <a:lnSpc>
                <a:spcPct val="90000"/>
              </a:lnSpc>
              <a:spcAft>
                <a:spcPts val="450"/>
              </a:spcAft>
            </a:pPr>
            <a:r>
              <a:rPr lang="en-US" dirty="0">
                <a:solidFill>
                  <a:srgbClr val="FFFFFF"/>
                </a:solidFill>
                <a:latin typeface="Segoe UI Light"/>
              </a:rPr>
              <a:t>Development </a:t>
            </a:r>
            <a:r>
              <a:rPr lang="en-US" dirty="0">
                <a:solidFill>
                  <a:srgbClr val="FFFFFF"/>
                </a:solidFill>
                <a:latin typeface="Segoe UI Light"/>
              </a:rPr>
              <a:t>tools</a:t>
            </a:r>
            <a:endParaRPr lang="en-US" dirty="0">
              <a:solidFill>
                <a:srgbClr val="FFFFFF"/>
              </a:solidFill>
              <a:latin typeface="Segoe UI Light"/>
            </a:endParaRPr>
          </a:p>
          <a:p>
            <a:pPr algn="ctr" defTabSz="685542">
              <a:lnSpc>
                <a:spcPct val="90000"/>
              </a:lnSpc>
              <a:spcAft>
                <a:spcPts val="450"/>
              </a:spcAft>
            </a:pPr>
            <a:r>
              <a:rPr lang="en-US" dirty="0">
                <a:solidFill>
                  <a:srgbClr val="FFFFFF"/>
                </a:solidFill>
                <a:latin typeface="Segoe UI Light"/>
              </a:rPr>
              <a:t>Languages, frameworks</a:t>
            </a:r>
          </a:p>
          <a:p>
            <a:pPr algn="ctr" defTabSz="685542">
              <a:lnSpc>
                <a:spcPct val="90000"/>
              </a:lnSpc>
              <a:spcAft>
                <a:spcPts val="450"/>
              </a:spcAft>
            </a:pPr>
            <a:r>
              <a:rPr lang="en-US" dirty="0">
                <a:solidFill>
                  <a:srgbClr val="FFFFFF"/>
                </a:solidFill>
                <a:latin typeface="Segoe UI Light"/>
              </a:rPr>
              <a:t>Components</a:t>
            </a:r>
          </a:p>
          <a:p>
            <a:pPr algn="ctr" defTabSz="685542">
              <a:lnSpc>
                <a:spcPct val="90000"/>
              </a:lnSpc>
              <a:spcAft>
                <a:spcPts val="450"/>
              </a:spcAft>
            </a:pPr>
            <a:r>
              <a:rPr lang="en-US" dirty="0">
                <a:solidFill>
                  <a:srgbClr val="FFFFFF"/>
                </a:solidFill>
                <a:latin typeface="Segoe UI Light"/>
              </a:rPr>
              <a:t>Runtimes</a:t>
            </a:r>
          </a:p>
        </p:txBody>
      </p:sp>
      <p:sp>
        <p:nvSpPr>
          <p:cNvPr id="36" name="Rectangle 35"/>
          <p:cNvSpPr>
            <a:spLocks noChangeAspect="1"/>
          </p:cNvSpPr>
          <p:nvPr/>
        </p:nvSpPr>
        <p:spPr bwMode="auto">
          <a:xfrm>
            <a:off x="2314118" y="4000333"/>
            <a:ext cx="804017" cy="804017"/>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404903" y="3152560"/>
            <a:ext cx="623708" cy="623708"/>
          </a:xfrm>
          <a:prstGeom prst="rect">
            <a:avLst/>
          </a:prstGeom>
        </p:spPr>
      </p:pic>
      <p:cxnSp>
        <p:nvCxnSpPr>
          <p:cNvPr id="40" name="Straight Connector 39"/>
          <p:cNvCxnSpPr/>
          <p:nvPr/>
        </p:nvCxnSpPr>
        <p:spPr>
          <a:xfrm>
            <a:off x="3371405" y="805416"/>
            <a:ext cx="0" cy="3546821"/>
          </a:xfrm>
          <a:prstGeom prst="line">
            <a:avLst/>
          </a:prstGeom>
          <a:ln w="3492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5563" y="3266648"/>
            <a:ext cx="2160150" cy="467971"/>
          </a:xfrm>
          <a:prstGeom prst="rect">
            <a:avLst/>
          </a:prstGeom>
        </p:spPr>
      </p:pic>
      <p:pic>
        <p:nvPicPr>
          <p:cNvPr id="22" name="Picture 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428265" y="4109268"/>
            <a:ext cx="587066" cy="587066"/>
          </a:xfrm>
          <a:prstGeom prst="rect">
            <a:avLst/>
          </a:prstGeom>
        </p:spPr>
      </p:pic>
      <p:pic>
        <p:nvPicPr>
          <p:cNvPr id="32" name="Picture 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44043" y="4024246"/>
            <a:ext cx="1650371" cy="807950"/>
          </a:xfrm>
          <a:prstGeom prst="rect">
            <a:avLst/>
          </a:prstGeom>
        </p:spPr>
      </p:pic>
    </p:spTree>
    <p:extLst>
      <p:ext uri="{BB962C8B-B14F-4D97-AF65-F5344CB8AC3E}">
        <p14:creationId xmlns:p14="http://schemas.microsoft.com/office/powerpoint/2010/main" val="4272979815"/>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9" y="2416155"/>
            <a:ext cx="4218569" cy="2156446"/>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4287" y="1340"/>
            <a:ext cx="4567334" cy="5142161"/>
          </a:xfrm>
          <a:prstGeom prst="rect">
            <a:avLst/>
          </a:prstGeom>
        </p:spPr>
      </p:pic>
      <p:sp>
        <p:nvSpPr>
          <p:cNvPr id="14" name="Rectangle 13"/>
          <p:cNvSpPr/>
          <p:nvPr/>
        </p:nvSpPr>
        <p:spPr bwMode="auto">
          <a:xfrm>
            <a:off x="1" y="-3779"/>
            <a:ext cx="4574286" cy="1556534"/>
          </a:xfrm>
          <a:prstGeom prst="rect">
            <a:avLst/>
          </a:prstGeom>
          <a:solidFill>
            <a:srgbClr val="68168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7045" tIns="80648" rIns="134408" bIns="67203" numCol="1" spcCol="0" rtlCol="0" fromWordArt="0" anchor="ctr" anchorCtr="0" forceAA="0" compatLnSpc="1">
            <a:prstTxWarp prst="textNoShape">
              <a:avLst/>
            </a:prstTxWarp>
            <a:noAutofit/>
          </a:bodyPr>
          <a:lstStyle/>
          <a:p>
            <a:pPr marL="0" lvl="1" algn="ctr" defTabSz="685326">
              <a:lnSpc>
                <a:spcPct val="80000"/>
              </a:lnSpc>
            </a:pPr>
            <a:r>
              <a:rPr lang="en-US" sz="2800" kern="0" spc="-75" dirty="0">
                <a:ln w="3175">
                  <a:noFill/>
                </a:ln>
                <a:solidFill>
                  <a:prstClr val="white"/>
                </a:solidFill>
                <a:latin typeface="Segoe UI Light"/>
                <a:cs typeface="Segoe UI" pitchFamily="34" charset="0"/>
              </a:rPr>
              <a:t>Great device experiences …</a:t>
            </a:r>
          </a:p>
        </p:txBody>
      </p:sp>
      <p:sp>
        <p:nvSpPr>
          <p:cNvPr id="16" name="Rectangle 15"/>
          <p:cNvSpPr/>
          <p:nvPr/>
        </p:nvSpPr>
        <p:spPr bwMode="auto">
          <a:xfrm>
            <a:off x="4570810" y="3586966"/>
            <a:ext cx="4574286" cy="1556534"/>
          </a:xfrm>
          <a:prstGeom prst="rect">
            <a:avLst/>
          </a:prstGeom>
          <a:solidFill>
            <a:srgbClr val="68168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7045" tIns="80648" rIns="134408" bIns="67203" numCol="1" spcCol="0" rtlCol="0" fromWordArt="0" anchor="ctr" anchorCtr="0" forceAA="0" compatLnSpc="1">
            <a:prstTxWarp prst="textNoShape">
              <a:avLst/>
            </a:prstTxWarp>
            <a:noAutofit/>
          </a:bodyPr>
          <a:lstStyle/>
          <a:p>
            <a:pPr marL="0" lvl="1" algn="ctr" defTabSz="685326">
              <a:lnSpc>
                <a:spcPct val="80000"/>
              </a:lnSpc>
            </a:pPr>
            <a:r>
              <a:rPr lang="en-US" sz="2800" kern="0" spc="-75" dirty="0">
                <a:ln w="3175">
                  <a:noFill/>
                </a:ln>
                <a:solidFill>
                  <a:prstClr val="white"/>
                </a:solidFill>
                <a:latin typeface="Segoe UI Light"/>
                <a:cs typeface="Segoe UI" pitchFamily="34" charset="0"/>
              </a:rPr>
              <a:t>… powered by services </a:t>
            </a:r>
          </a:p>
          <a:p>
            <a:pPr marL="0" lvl="1" algn="ctr" defTabSz="685326">
              <a:lnSpc>
                <a:spcPct val="80000"/>
              </a:lnSpc>
            </a:pPr>
            <a:r>
              <a:rPr lang="en-US" sz="2800" kern="0" spc="-75" dirty="0">
                <a:ln w="3175">
                  <a:noFill/>
                </a:ln>
                <a:solidFill>
                  <a:prstClr val="white"/>
                </a:solidFill>
                <a:latin typeface="Segoe UI Light"/>
                <a:cs typeface="Segoe UI" pitchFamily="34" charset="0"/>
              </a:rPr>
              <a:t>in the cloud</a:t>
            </a:r>
          </a:p>
        </p:txBody>
      </p:sp>
    </p:spTree>
    <p:extLst>
      <p:ext uri="{BB962C8B-B14F-4D97-AF65-F5344CB8AC3E}">
        <p14:creationId xmlns:p14="http://schemas.microsoft.com/office/powerpoint/2010/main" val="1064850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76560" y="2715172"/>
            <a:ext cx="4593056" cy="595548"/>
          </a:xfrm>
          <a:prstGeom prst="rect">
            <a:avLst/>
          </a:prstGeom>
          <a:noFill/>
        </p:spPr>
        <p:txBody>
          <a:bodyPr wrap="square" lIns="137160" tIns="109728" rIns="137160" bIns="109728" rtlCol="0">
            <a:spAutoFit/>
          </a:bodyPr>
          <a:lstStyle/>
          <a:p>
            <a:pPr>
              <a:lnSpc>
                <a:spcPct val="90000"/>
              </a:lnSpc>
              <a:spcAft>
                <a:spcPts val="450"/>
              </a:spcAft>
              <a:defRPr/>
            </a:pPr>
            <a:r>
              <a:rPr lang="en-US" sz="2700" kern="0" dirty="0">
                <a:solidFill>
                  <a:prstClr val="white"/>
                </a:solidFill>
                <a:latin typeface="Segoe UI Light" pitchFamily="34" charset="0"/>
                <a:cs typeface="Segoe UI" pitchFamily="34" charset="0"/>
              </a:rPr>
              <a:t>Better economics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673" y="1952137"/>
            <a:ext cx="3368898" cy="1239227"/>
          </a:xfrm>
          <a:prstGeom prst="rect">
            <a:avLst/>
          </a:prstGeom>
        </p:spPr>
      </p:pic>
      <p:sp>
        <p:nvSpPr>
          <p:cNvPr id="6" name="TextBox 5"/>
          <p:cNvSpPr txBox="1"/>
          <p:nvPr/>
        </p:nvSpPr>
        <p:spPr>
          <a:xfrm>
            <a:off x="4176561" y="1126888"/>
            <a:ext cx="3809401" cy="595548"/>
          </a:xfrm>
          <a:prstGeom prst="rect">
            <a:avLst/>
          </a:prstGeom>
          <a:noFill/>
        </p:spPr>
        <p:txBody>
          <a:bodyPr wrap="square" lIns="137160" tIns="109728" rIns="137160" bIns="109728" rtlCol="0">
            <a:spAutoFit/>
          </a:bodyPr>
          <a:lstStyle>
            <a:defPPr>
              <a:defRPr lang="en-US"/>
            </a:defPPr>
            <a:lvl1pPr>
              <a:lnSpc>
                <a:spcPct val="90000"/>
              </a:lnSpc>
              <a:spcAft>
                <a:spcPts val="600"/>
              </a:spcAft>
              <a:defRPr sz="3600" kern="0">
                <a:solidFill>
                  <a:prstClr val="white"/>
                </a:solidFill>
                <a:latin typeface="Segoe UI Light" pitchFamily="34" charset="0"/>
                <a:cs typeface="Segoe UI" pitchFamily="34" charset="0"/>
              </a:defRPr>
            </a:lvl1pPr>
          </a:lstStyle>
          <a:p>
            <a:r>
              <a:rPr lang="en-US" sz="2700" dirty="0"/>
              <a:t>Create new experiences</a:t>
            </a:r>
          </a:p>
        </p:txBody>
      </p:sp>
      <p:sp>
        <p:nvSpPr>
          <p:cNvPr id="8" name="Rectangle 7"/>
          <p:cNvSpPr/>
          <p:nvPr/>
        </p:nvSpPr>
        <p:spPr>
          <a:xfrm>
            <a:off x="4176560" y="1922962"/>
            <a:ext cx="3529338" cy="595548"/>
          </a:xfrm>
          <a:prstGeom prst="rect">
            <a:avLst/>
          </a:prstGeom>
          <a:noFill/>
        </p:spPr>
        <p:txBody>
          <a:bodyPr wrap="square" lIns="137160" tIns="109728" rIns="137160" bIns="109728" rtlCol="0">
            <a:spAutoFit/>
          </a:bodyPr>
          <a:lstStyle/>
          <a:p>
            <a:pPr>
              <a:lnSpc>
                <a:spcPct val="90000"/>
              </a:lnSpc>
              <a:spcAft>
                <a:spcPts val="450"/>
              </a:spcAft>
            </a:pPr>
            <a:r>
              <a:rPr lang="en-US" sz="2700" kern="0" dirty="0">
                <a:solidFill>
                  <a:prstClr val="white"/>
                </a:solidFill>
                <a:latin typeface="Segoe UI Light" pitchFamily="34" charset="0"/>
                <a:cs typeface="Segoe UI" pitchFamily="34" charset="0"/>
              </a:rPr>
              <a:t>Reach more people</a:t>
            </a:r>
          </a:p>
        </p:txBody>
      </p:sp>
      <p:sp>
        <p:nvSpPr>
          <p:cNvPr id="7" name="TextBox 6"/>
          <p:cNvSpPr txBox="1"/>
          <p:nvPr/>
        </p:nvSpPr>
        <p:spPr>
          <a:xfrm>
            <a:off x="4176560" y="3485283"/>
            <a:ext cx="4593056" cy="595548"/>
          </a:xfrm>
          <a:prstGeom prst="rect">
            <a:avLst/>
          </a:prstGeom>
          <a:noFill/>
        </p:spPr>
        <p:txBody>
          <a:bodyPr wrap="square" lIns="137160" tIns="109728" rIns="137160" bIns="109728" rtlCol="0">
            <a:spAutoFit/>
          </a:bodyPr>
          <a:lstStyle>
            <a:defPPr>
              <a:defRPr lang="en-US"/>
            </a:defPPr>
            <a:lvl1pPr>
              <a:lnSpc>
                <a:spcPct val="90000"/>
              </a:lnSpc>
              <a:spcAft>
                <a:spcPts val="600"/>
              </a:spcAft>
              <a:defRPr sz="3600" kern="0">
                <a:solidFill>
                  <a:prstClr val="white"/>
                </a:solidFill>
                <a:latin typeface="Segoe UI Light" pitchFamily="34" charset="0"/>
                <a:cs typeface="Segoe UI" pitchFamily="34" charset="0"/>
              </a:defRPr>
            </a:lvl1pPr>
          </a:lstStyle>
          <a:p>
            <a:r>
              <a:rPr lang="en-US" sz="2700" dirty="0"/>
              <a:t>Use what you know</a:t>
            </a:r>
          </a:p>
        </p:txBody>
      </p:sp>
    </p:spTree>
    <p:extLst>
      <p:ext uri="{BB962C8B-B14F-4D97-AF65-F5344CB8AC3E}">
        <p14:creationId xmlns:p14="http://schemas.microsoft.com/office/powerpoint/2010/main" val="356862369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pps Apps Apps 02 - Outro_v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Text Box 3"/>
          <p:cNvSpPr txBox="1">
            <a:spLocks noChangeArrowheads="1"/>
          </p:cNvSpPr>
          <p:nvPr/>
        </p:nvSpPr>
        <p:spPr bwMode="blackWhite">
          <a:xfrm>
            <a:off x="200764" y="4470014"/>
            <a:ext cx="8068991" cy="455000"/>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rgbClr val="FFFFFF"/>
                    </a:gs>
                    <a:gs pos="100000">
                      <a:srgbClr val="FFFFFF"/>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685443" eaLnBrk="0" hangingPunct="0"/>
            <a:r>
              <a:rPr lang="en-US" sz="51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invGray">
          <a:xfrm>
            <a:off x="337653" y="2312777"/>
            <a:ext cx="2417896" cy="517948"/>
          </a:xfrm>
          <a:prstGeom prst="rect">
            <a:avLst/>
          </a:prstGeom>
        </p:spPr>
      </p:pic>
    </p:spTree>
    <p:extLst>
      <p:ext uri="{BB962C8B-B14F-4D97-AF65-F5344CB8AC3E}">
        <p14:creationId xmlns:p14="http://schemas.microsoft.com/office/powerpoint/2010/main" val="100535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99" fill="hold"/>
                                        <p:tgtEl>
                                          <p:spTgt spid="5"/>
                                        </p:tgtEl>
                                      </p:cBhvr>
                                    </p:cmd>
                                  </p:childTnLst>
                                </p:cTn>
                              </p:par>
                            </p:childTnLst>
                          </p:cTn>
                        </p:par>
                        <p:par>
                          <p:cTn id="7" fill="hold">
                            <p:stCondLst>
                              <p:cond delay="4999"/>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572000" y="0"/>
            <a:ext cx="4572001" cy="5143500"/>
          </a:xfrm>
          <a:prstGeom prst="rect">
            <a:avLst/>
          </a:prstGeom>
          <a:solidFill>
            <a:srgbClr val="6816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2714647" y="1845180"/>
            <a:ext cx="1376384" cy="1376384"/>
            <a:chOff x="3619529" y="2460239"/>
            <a:chExt cx="1835179" cy="1835179"/>
          </a:xfrm>
        </p:grpSpPr>
        <p:sp>
          <p:nvSpPr>
            <p:cNvPr id="12" name="Rectangle 11"/>
            <p:cNvSpPr>
              <a:spLocks noChangeAspect="1"/>
            </p:cNvSpPr>
            <p:nvPr/>
          </p:nvSpPr>
          <p:spPr bwMode="auto">
            <a:xfrm>
              <a:off x="3619529" y="2460239"/>
              <a:ext cx="1835179" cy="1835179"/>
            </a:xfrm>
            <a:prstGeom prst="rect">
              <a:avLst/>
            </a:prstGeom>
            <a:solidFill>
              <a:srgbClr val="68168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3885482" y="2779413"/>
              <a:ext cx="1303275" cy="1196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Freeform 20"/>
          <p:cNvSpPr>
            <a:spLocks noChangeAspect="1" noEditPoints="1"/>
          </p:cNvSpPr>
          <p:nvPr/>
        </p:nvSpPr>
        <p:spPr bwMode="auto">
          <a:xfrm>
            <a:off x="9573772" y="1855936"/>
            <a:ext cx="480041" cy="31038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9945" tIns="34973" rIns="69945" bIns="34973" numCol="1" anchor="t" anchorCtr="0" compatLnSpc="1">
            <a:prstTxWarp prst="textNoShape">
              <a:avLst/>
            </a:prstTxWarp>
          </a:bodyPr>
          <a:lstStyle/>
          <a:p>
            <a:pPr defTabSz="699464">
              <a:defRPr/>
            </a:pPr>
            <a:endParaRPr lang="en-US" sz="1071" kern="0" dirty="0">
              <a:solidFill>
                <a:srgbClr val="FFFFFF"/>
              </a:solidFill>
            </a:endParaRPr>
          </a:p>
        </p:txBody>
      </p:sp>
      <p:pic>
        <p:nvPicPr>
          <p:cNvPr id="16" name="Picture 15" descr="C:\Users\jameyt\Pictures\Helveticons_Complete\Helveticons Complete\Helveticons Basic\Png\256x256\Laptop 256x256.png"/>
          <p:cNvPicPr>
            <a:picLocks noChangeAspect="1" noChangeArrowheads="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516665" y="354247"/>
            <a:ext cx="916602" cy="91612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73771" y="1243490"/>
            <a:ext cx="480041" cy="480041"/>
          </a:xfrm>
          <a:prstGeom prst="rect">
            <a:avLst/>
          </a:prstGeom>
        </p:spPr>
      </p:pic>
      <p:grpSp>
        <p:nvGrpSpPr>
          <p:cNvPr id="73" name="Group 72"/>
          <p:cNvGrpSpPr/>
          <p:nvPr/>
        </p:nvGrpSpPr>
        <p:grpSpPr>
          <a:xfrm>
            <a:off x="5110936" y="1700192"/>
            <a:ext cx="628491" cy="633743"/>
            <a:chOff x="14527403" y="952813"/>
            <a:chExt cx="837988" cy="844990"/>
          </a:xfrm>
        </p:grpSpPr>
        <p:pic>
          <p:nvPicPr>
            <p:cNvPr id="18" name="Picture 1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rot="18949818">
              <a:off x="14872114" y="1307691"/>
              <a:ext cx="349090" cy="490112"/>
            </a:xfrm>
            <a:prstGeom prst="rect">
              <a:avLst/>
            </a:prstGeom>
          </p:spPr>
        </p:pic>
        <p:sp>
          <p:nvSpPr>
            <p:cNvPr id="19" name="Freeform 61"/>
            <p:cNvSpPr>
              <a:spLocks/>
            </p:cNvSpPr>
            <p:nvPr/>
          </p:nvSpPr>
          <p:spPr bwMode="auto">
            <a:xfrm rot="5400000">
              <a:off x="14640382" y="839834"/>
              <a:ext cx="612030" cy="837988"/>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69945" tIns="34973" rIns="69945" bIns="34973" numCol="1" anchor="t" anchorCtr="0" compatLnSpc="1">
              <a:prstTxWarp prst="textNoShape">
                <a:avLst/>
              </a:prstTxWarp>
            </a:bodyPr>
            <a:lstStyle/>
            <a:p>
              <a:pPr defTabSz="699464">
                <a:defRPr/>
              </a:pPr>
              <a:endParaRPr lang="en-US" sz="1071" kern="0" dirty="0">
                <a:solidFill>
                  <a:srgbClr val="FFFFFF"/>
                </a:solidFill>
              </a:endParaRPr>
            </a:p>
          </p:txBody>
        </p:sp>
      </p:grpSp>
      <p:pic>
        <p:nvPicPr>
          <p:cNvPr id="17" name="Picture 16"/>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5248417" y="2735278"/>
            <a:ext cx="353529" cy="658292"/>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1650" y="3701497"/>
            <a:ext cx="715221" cy="715221"/>
          </a:xfrm>
          <a:prstGeom prst="rect">
            <a:avLst/>
          </a:prstGeom>
        </p:spPr>
      </p:pic>
      <p:pic>
        <p:nvPicPr>
          <p:cNvPr id="9" name="Picture 3"/>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7043605" y="2152695"/>
            <a:ext cx="1138802" cy="738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Straight Connector 29"/>
          <p:cNvCxnSpPr/>
          <p:nvPr/>
        </p:nvCxnSpPr>
        <p:spPr>
          <a:xfrm>
            <a:off x="5974966" y="1360974"/>
            <a:ext cx="946451" cy="1172398"/>
          </a:xfrm>
          <a:prstGeom prst="line">
            <a:avLst/>
          </a:prstGeom>
          <a:ln w="31750">
            <a:solidFill>
              <a:schemeClr val="bg1"/>
            </a:solidFill>
            <a:prstDash val="sysDash"/>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945926" y="1994875"/>
            <a:ext cx="975491" cy="538497"/>
          </a:xfrm>
          <a:prstGeom prst="line">
            <a:avLst/>
          </a:prstGeom>
          <a:ln w="31750">
            <a:solidFill>
              <a:schemeClr val="bg1"/>
            </a:solidFill>
            <a:prstDash val="sysDash"/>
            <a:headEnd type="oval"/>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932039" y="2533372"/>
            <a:ext cx="989378" cy="539820"/>
          </a:xfrm>
          <a:prstGeom prst="line">
            <a:avLst/>
          </a:prstGeom>
          <a:ln w="31750">
            <a:solidFill>
              <a:schemeClr val="bg1"/>
            </a:solidFill>
            <a:prstDash val="sysDash"/>
            <a:headEnd type="oval"/>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974966" y="2533372"/>
            <a:ext cx="946451" cy="1156564"/>
          </a:xfrm>
          <a:prstGeom prst="line">
            <a:avLst/>
          </a:prstGeom>
          <a:ln w="31750">
            <a:solidFill>
              <a:schemeClr val="bg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273384" y="3874654"/>
            <a:ext cx="2865766" cy="678647"/>
          </a:xfrm>
          <a:prstGeom prst="rect">
            <a:avLst/>
          </a:prstGeom>
          <a:noFill/>
        </p:spPr>
        <p:txBody>
          <a:bodyPr wrap="square" lIns="68580" tIns="109728" rIns="68580" bIns="109728" rtlCol="0">
            <a:spAutoFit/>
          </a:bodyPr>
          <a:lstStyle/>
          <a:p>
            <a:pPr>
              <a:lnSpc>
                <a:spcPct val="90000"/>
              </a:lnSpc>
              <a:spcAft>
                <a:spcPts val="450"/>
              </a:spcAft>
            </a:pPr>
            <a:r>
              <a:rPr lang="en-US" sz="3300" dirty="0">
                <a:solidFill>
                  <a:srgbClr val="FFFFFF"/>
                </a:solidFill>
                <a:latin typeface="Segoe UI Light"/>
              </a:rPr>
              <a:t>device/services</a:t>
            </a:r>
          </a:p>
        </p:txBody>
      </p:sp>
      <p:sp>
        <p:nvSpPr>
          <p:cNvPr id="57" name="TextBox 56"/>
          <p:cNvSpPr txBox="1"/>
          <p:nvPr/>
        </p:nvSpPr>
        <p:spPr>
          <a:xfrm>
            <a:off x="253376" y="617271"/>
            <a:ext cx="2552557" cy="678647"/>
          </a:xfrm>
          <a:prstGeom prst="rect">
            <a:avLst/>
          </a:prstGeom>
          <a:noFill/>
        </p:spPr>
        <p:txBody>
          <a:bodyPr wrap="square" lIns="137160" tIns="109728" rIns="137160" bIns="109728" rtlCol="0">
            <a:spAutoFit/>
          </a:bodyPr>
          <a:lstStyle/>
          <a:p>
            <a:pPr>
              <a:lnSpc>
                <a:spcPct val="90000"/>
              </a:lnSpc>
              <a:spcAft>
                <a:spcPts val="450"/>
              </a:spcAft>
            </a:pPr>
            <a:r>
              <a:rPr lang="en-US" sz="3300" dirty="0">
                <a:solidFill>
                  <a:srgbClr val="681684"/>
                </a:solidFill>
                <a:latin typeface="Segoe UI Light"/>
              </a:rPr>
              <a:t>client/server</a:t>
            </a:r>
          </a:p>
        </p:txBody>
      </p:sp>
      <p:cxnSp>
        <p:nvCxnSpPr>
          <p:cNvPr id="59" name="Straight Connector 58"/>
          <p:cNvCxnSpPr>
            <a:stCxn id="58" idx="3"/>
            <a:endCxn id="12" idx="1"/>
          </p:cNvCxnSpPr>
          <p:nvPr/>
        </p:nvCxnSpPr>
        <p:spPr>
          <a:xfrm>
            <a:off x="1719063" y="2533371"/>
            <a:ext cx="995584" cy="1"/>
          </a:xfrm>
          <a:prstGeom prst="line">
            <a:avLst/>
          </a:prstGeom>
          <a:ln w="31750">
            <a:solidFill>
              <a:srgbClr val="681684"/>
            </a:solidFill>
            <a:prstDash val="sysDash"/>
            <a:headEnd type="oval"/>
            <a:tailEnd type="oval" w="med" len="med"/>
          </a:ln>
        </p:spPr>
        <p:style>
          <a:lnRef idx="1">
            <a:schemeClr val="accent1"/>
          </a:lnRef>
          <a:fillRef idx="0">
            <a:schemeClr val="accent1"/>
          </a:fillRef>
          <a:effectRef idx="0">
            <a:schemeClr val="accent1"/>
          </a:effectRef>
          <a:fontRef idx="minor">
            <a:schemeClr val="tx1"/>
          </a:fontRef>
        </p:style>
      </p:cxnSp>
      <p:pic>
        <p:nvPicPr>
          <p:cNvPr id="7" name="Picture 16"/>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9578123" y="253954"/>
            <a:ext cx="1024654" cy="857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50747" y="2857943"/>
            <a:ext cx="648497" cy="648497"/>
          </a:xfrm>
          <a:prstGeom prst="rect">
            <a:avLst/>
          </a:prstGeom>
        </p:spPr>
      </p:pic>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50747" y="2245498"/>
            <a:ext cx="660728" cy="660728"/>
          </a:xfrm>
          <a:prstGeom prst="rect">
            <a:avLst/>
          </a:prstGeom>
        </p:spPr>
      </p:pic>
      <p:grpSp>
        <p:nvGrpSpPr>
          <p:cNvPr id="65" name="Group 64"/>
          <p:cNvGrpSpPr/>
          <p:nvPr/>
        </p:nvGrpSpPr>
        <p:grpSpPr>
          <a:xfrm>
            <a:off x="342679" y="1845179"/>
            <a:ext cx="1376384" cy="1376384"/>
            <a:chOff x="456905" y="2460238"/>
            <a:chExt cx="1835179" cy="1835179"/>
          </a:xfrm>
        </p:grpSpPr>
        <p:sp>
          <p:nvSpPr>
            <p:cNvPr id="58" name="Rectangle 57"/>
            <p:cNvSpPr>
              <a:spLocks noChangeAspect="1"/>
            </p:cNvSpPr>
            <p:nvPr/>
          </p:nvSpPr>
          <p:spPr bwMode="auto">
            <a:xfrm>
              <a:off x="456905" y="2460238"/>
              <a:ext cx="1835179" cy="1835179"/>
            </a:xfrm>
            <a:prstGeom prst="rect">
              <a:avLst/>
            </a:prstGeom>
            <a:solidFill>
              <a:srgbClr val="68168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4" name="Picture 10"/>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825616" y="2841625"/>
              <a:ext cx="1062314"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522352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Devices</a:t>
            </a:r>
            <a:endParaRPr lang="en-US" dirty="0"/>
          </a:p>
        </p:txBody>
      </p:sp>
    </p:spTree>
    <p:extLst>
      <p:ext uri="{BB962C8B-B14F-4D97-AF65-F5344CB8AC3E}">
        <p14:creationId xmlns:p14="http://schemas.microsoft.com/office/powerpoint/2010/main" val="261633685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8202" y="4347496"/>
            <a:ext cx="6949973" cy="720197"/>
          </a:xfrm>
          <a:prstGeom prst="rect">
            <a:avLst/>
          </a:prstGeom>
          <a:noFill/>
        </p:spPr>
        <p:txBody>
          <a:bodyPr wrap="square" lIns="137160" tIns="109728" rIns="137160" bIns="109728" rtlCol="0">
            <a:spAutoFit/>
          </a:bodyPr>
          <a:lstStyle/>
          <a:p>
            <a:pPr>
              <a:lnSpc>
                <a:spcPct val="90000"/>
              </a:lnSpc>
              <a:spcAft>
                <a:spcPts val="450"/>
              </a:spcAft>
            </a:pPr>
            <a:r>
              <a:rPr lang="en-US" sz="3600" dirty="0">
                <a:gradFill>
                  <a:gsLst>
                    <a:gs pos="2917">
                      <a:srgbClr val="FFFFFF"/>
                    </a:gs>
                    <a:gs pos="30000">
                      <a:srgbClr val="FFFFFF"/>
                    </a:gs>
                  </a:gsLst>
                  <a:lin ang="5400000" scaled="0"/>
                </a:gradFill>
                <a:latin typeface="Segoe UI Light"/>
              </a:rPr>
              <a:t>Developing for Windows </a:t>
            </a:r>
          </a:p>
        </p:txBody>
      </p:sp>
      <p:sp>
        <p:nvSpPr>
          <p:cNvPr id="4" name="Content Placeholder 2"/>
          <p:cNvSpPr txBox="1">
            <a:spLocks/>
          </p:cNvSpPr>
          <p:nvPr/>
        </p:nvSpPr>
        <p:spPr>
          <a:xfrm>
            <a:off x="168202" y="1603310"/>
            <a:ext cx="3845642" cy="1929759"/>
          </a:xfrm>
          <a:prstGeom prst="rect">
            <a:avLst/>
          </a:prstGeom>
          <a:noFill/>
        </p:spPr>
        <p:txBody>
          <a:bodyPr wrap="square" lIns="137160" tIns="109728" rIns="137160" bIns="109728" rtlCol="0">
            <a:spAutoFit/>
          </a:bodyPr>
          <a:lstStyle>
            <a:defPPr>
              <a:defRPr lang="en-US"/>
            </a:defPPr>
            <a:lvl1pPr>
              <a:lnSpc>
                <a:spcPct val="90000"/>
              </a:lnSpc>
              <a:spcAft>
                <a:spcPts val="600"/>
              </a:spcAft>
              <a:defRPr sz="4000">
                <a:gradFill>
                  <a:gsLst>
                    <a:gs pos="2917">
                      <a:schemeClr val="tx1"/>
                    </a:gs>
                    <a:gs pos="30000">
                      <a:schemeClr val="tx1"/>
                    </a:gs>
                  </a:gsLst>
                  <a:lin ang="5400000" scaled="0"/>
                </a:gradFill>
                <a:latin typeface="+mj-lt"/>
              </a:defRPr>
            </a:lvl1pPr>
          </a:lstStyle>
          <a:p>
            <a:pPr algn="r">
              <a:spcBef>
                <a:spcPts val="1800"/>
              </a:spcBef>
              <a:spcAft>
                <a:spcPts val="0"/>
              </a:spcAft>
            </a:pPr>
            <a:r>
              <a:rPr lang="en-US" sz="3000" dirty="0">
                <a:gradFill>
                  <a:gsLst>
                    <a:gs pos="2917">
                      <a:srgbClr val="FFFFFF"/>
                    </a:gs>
                    <a:gs pos="30000">
                      <a:srgbClr val="FFFFFF"/>
                    </a:gs>
                  </a:gsLst>
                  <a:lin ang="5400000" scaled="0"/>
                </a:gradFill>
              </a:rPr>
              <a:t>Touch-first experience</a:t>
            </a:r>
          </a:p>
          <a:p>
            <a:pPr algn="r">
              <a:spcBef>
                <a:spcPts val="1800"/>
              </a:spcBef>
              <a:spcAft>
                <a:spcPts val="0"/>
              </a:spcAft>
            </a:pPr>
            <a:r>
              <a:rPr lang="en-US" sz="3000" dirty="0">
                <a:gradFill>
                  <a:gsLst>
                    <a:gs pos="2917">
                      <a:srgbClr val="FFFFFF"/>
                    </a:gs>
                    <a:gs pos="30000">
                      <a:srgbClr val="FFFFFF"/>
                    </a:gs>
                  </a:gsLst>
                  <a:lin ang="5400000" scaled="0"/>
                </a:gradFill>
              </a:rPr>
              <a:t>Integrated stores</a:t>
            </a:r>
          </a:p>
          <a:p>
            <a:pPr algn="r">
              <a:spcBef>
                <a:spcPts val="1800"/>
              </a:spcBef>
              <a:spcAft>
                <a:spcPts val="0"/>
              </a:spcAft>
            </a:pPr>
            <a:r>
              <a:rPr lang="en-US" sz="3000" dirty="0">
                <a:gradFill>
                  <a:gsLst>
                    <a:gs pos="2917">
                      <a:srgbClr val="FFFFFF"/>
                    </a:gs>
                    <a:gs pos="30000">
                      <a:srgbClr val="FFFFFF"/>
                    </a:gs>
                  </a:gsLst>
                  <a:lin ang="5400000" scaled="0"/>
                </a:gradFill>
              </a:rPr>
              <a:t>Existing skills, code</a:t>
            </a:r>
          </a:p>
        </p:txBody>
      </p:sp>
      <p:grpSp>
        <p:nvGrpSpPr>
          <p:cNvPr id="7" name="Group 6"/>
          <p:cNvGrpSpPr/>
          <p:nvPr/>
        </p:nvGrpSpPr>
        <p:grpSpPr>
          <a:xfrm>
            <a:off x="6745535" y="3717711"/>
            <a:ext cx="461794" cy="859650"/>
            <a:chOff x="10180651" y="2423341"/>
            <a:chExt cx="877741" cy="1633954"/>
          </a:xfrm>
        </p:grpSpPr>
        <p:pic>
          <p:nvPicPr>
            <p:cNvPr id="8" name="Picture 7" descr="C:\Users\Scott\Documents\Case Studies\Active Case Studies\Windows Phone 8 Reviewer's Guide\Screenshots\Working Screenshots\7 - Start Screen\7.7 - Kid's Corner\Kids Corner - Kids Start screen.png"/>
            <p:cNvPicPr>
              <a:picLocks noChangeAspect="1"/>
            </p:cNvPicPr>
            <p:nvPr/>
          </p:nvPicPr>
          <p:blipFill>
            <a:blip r:embed="rId3" cstate="print"/>
            <a:srcRect/>
            <a:stretch>
              <a:fillRect/>
            </a:stretch>
          </p:blipFill>
          <p:spPr bwMode="auto">
            <a:xfrm>
              <a:off x="10180651" y="2423341"/>
              <a:ext cx="877741" cy="1633954"/>
            </a:xfrm>
            <a:prstGeom prst="rect">
              <a:avLst/>
            </a:prstGeom>
            <a:noFill/>
            <a:ln w="9525">
              <a:noFill/>
              <a:miter lim="800000"/>
              <a:headEnd/>
              <a:tailEnd/>
            </a:ln>
            <a:effectLst>
              <a:outerShdw blurRad="88900" dist="139700" dir="5400000" algn="t" rotWithShape="0">
                <a:prstClr val="black">
                  <a:alpha val="32000"/>
                </a:prstClr>
              </a:outerShdw>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9751" y="2601853"/>
              <a:ext cx="718273" cy="1276929"/>
            </a:xfrm>
            <a:prstGeom prst="rect">
              <a:avLst/>
            </a:prstGeom>
          </p:spPr>
        </p:pic>
      </p:gr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8495" y="65925"/>
            <a:ext cx="3069709" cy="1972649"/>
          </a:xfrm>
          <a:prstGeom prst="rect">
            <a:avLst/>
          </a:prstGeom>
          <a:effectLst>
            <a:outerShdw blurRad="88900" dist="177800" dir="5400000" algn="t" rotWithShape="0">
              <a:prstClr val="black">
                <a:alpha val="40000"/>
              </a:prstClr>
            </a:outerShdw>
          </a:effectLst>
        </p:spPr>
      </p:pic>
      <p:grpSp>
        <p:nvGrpSpPr>
          <p:cNvPr id="11" name="Group 10"/>
          <p:cNvGrpSpPr/>
          <p:nvPr/>
        </p:nvGrpSpPr>
        <p:grpSpPr>
          <a:xfrm>
            <a:off x="6100044" y="2262335"/>
            <a:ext cx="1767721" cy="1147756"/>
            <a:chOff x="5871319" y="2227287"/>
            <a:chExt cx="3359944" cy="2181564"/>
          </a:xfrm>
        </p:grpSpPr>
        <p:grpSp>
          <p:nvGrpSpPr>
            <p:cNvPr id="12" name="Group 11"/>
            <p:cNvGrpSpPr>
              <a:grpSpLocks noChangeAspect="1"/>
            </p:cNvGrpSpPr>
            <p:nvPr/>
          </p:nvGrpSpPr>
          <p:grpSpPr>
            <a:xfrm>
              <a:off x="5871319" y="2227287"/>
              <a:ext cx="3359944" cy="2181564"/>
              <a:chOff x="7906435" y="1684475"/>
              <a:chExt cx="5826337" cy="3782957"/>
            </a:xfrm>
          </p:grpSpPr>
          <p:pic>
            <p:nvPicPr>
              <p:cNvPr id="14" name="Picture 1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537015" y="2167073"/>
                <a:ext cx="4515924" cy="2548112"/>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6435" y="1684475"/>
                <a:ext cx="5826337" cy="3782957"/>
              </a:xfrm>
              <a:prstGeom prst="rect">
                <a:avLst/>
              </a:prstGeom>
            </p:spPr>
          </p:pic>
        </p:grpSp>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12385" y="2539175"/>
              <a:ext cx="2658069" cy="1434514"/>
            </a:xfrm>
            <a:prstGeom prst="rect">
              <a:avLst/>
            </a:prstGeom>
            <a:effectLst>
              <a:outerShdw blurRad="88900" dist="177800" dir="5400000" algn="t" rotWithShape="0">
                <a:prstClr val="black">
                  <a:alpha val="40000"/>
                </a:prstClr>
              </a:outerShdw>
            </a:effectLst>
          </p:spPr>
        </p:pic>
      </p:grpSp>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81383" y="323955"/>
            <a:ext cx="1865324" cy="1048312"/>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0558" y="2426424"/>
            <a:ext cx="1398453" cy="776694"/>
          </a:xfrm>
          <a:prstGeom prst="rect">
            <a:avLst/>
          </a:prstGeom>
        </p:spPr>
      </p:pic>
      <p:pic>
        <p:nvPicPr>
          <p:cNvPr id="18" name="Picture 1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6794956" y="3865831"/>
            <a:ext cx="377895" cy="678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37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379735" y="1697839"/>
            <a:ext cx="6313119" cy="2008505"/>
            <a:chOff x="1839646" y="2263784"/>
            <a:chExt cx="8417492" cy="2678007"/>
          </a:xfrm>
        </p:grpSpPr>
        <p:grpSp>
          <p:nvGrpSpPr>
            <p:cNvPr id="2" name="Group 1"/>
            <p:cNvGrpSpPr/>
            <p:nvPr/>
          </p:nvGrpSpPr>
          <p:grpSpPr>
            <a:xfrm>
              <a:off x="4596514" y="2263784"/>
              <a:ext cx="5660624" cy="2678007"/>
              <a:chOff x="384122" y="2371551"/>
              <a:chExt cx="5660624" cy="2678007"/>
            </a:xfrm>
          </p:grpSpPr>
          <p:sp>
            <p:nvSpPr>
              <p:cNvPr id="3" name="Rectangle 2"/>
              <p:cNvSpPr/>
              <p:nvPr/>
            </p:nvSpPr>
            <p:spPr bwMode="auto">
              <a:xfrm>
                <a:off x="384122" y="2371551"/>
                <a:ext cx="5660624" cy="611604"/>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205740" tIns="0" rIns="68580" bIns="0" numCol="1" rtlCol="0" anchor="ctr" anchorCtr="0" compatLnSpc="1">
                <a:prstTxWarp prst="textNoShape">
                  <a:avLst/>
                </a:prstTxWarp>
              </a:bodyPr>
              <a:lstStyle/>
              <a:p>
                <a:pPr algn="ctr" defTabSz="685574" fontAlgn="base">
                  <a:spcBef>
                    <a:spcPct val="0"/>
                  </a:spcBef>
                  <a:spcAft>
                    <a:spcPct val="0"/>
                  </a:spcAft>
                </a:pPr>
                <a:r>
                  <a:rPr lang="en-US" sz="2400" dirty="0">
                    <a:solidFill>
                      <a:schemeClr val="tx1"/>
                    </a:solidFill>
                    <a:latin typeface="+mj-lt"/>
                  </a:rPr>
                  <a:t>Apps</a:t>
                </a:r>
              </a:p>
            </p:txBody>
          </p:sp>
          <p:sp>
            <p:nvSpPr>
              <p:cNvPr id="4" name="L-Shape 3"/>
              <p:cNvSpPr/>
              <p:nvPr/>
            </p:nvSpPr>
            <p:spPr bwMode="auto">
              <a:xfrm>
                <a:off x="385455" y="3045346"/>
                <a:ext cx="1838312" cy="1375824"/>
              </a:xfrm>
              <a:prstGeom prst="corner">
                <a:avLst>
                  <a:gd name="adj1" fmla="val 51421"/>
                  <a:gd name="adj2" fmla="val 30651"/>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74" fontAlgn="base">
                  <a:spcBef>
                    <a:spcPct val="0"/>
                  </a:spcBef>
                  <a:spcAft>
                    <a:spcPct val="0"/>
                  </a:spcAft>
                </a:pPr>
                <a:endParaRPr lang="en-US" sz="1500" b="1" spc="-3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L-Shape 4"/>
              <p:cNvSpPr/>
              <p:nvPr/>
            </p:nvSpPr>
            <p:spPr bwMode="auto">
              <a:xfrm flipH="1">
                <a:off x="2287107" y="3045346"/>
                <a:ext cx="1816553" cy="1375824"/>
              </a:xfrm>
              <a:prstGeom prst="corner">
                <a:avLst>
                  <a:gd name="adj1" fmla="val 51421"/>
                  <a:gd name="adj2" fmla="val 30651"/>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74" fontAlgn="base">
                  <a:spcBef>
                    <a:spcPct val="0"/>
                  </a:spcBef>
                  <a:spcAft>
                    <a:spcPct val="0"/>
                  </a:spcAft>
                </a:pPr>
                <a:endParaRPr lang="en-US" sz="1500" b="1" spc="-3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874965" y="3049525"/>
                <a:ext cx="2741359" cy="607160"/>
              </a:xfrm>
              <a:prstGeom prst="rect">
                <a:avLst/>
              </a:prstGeom>
              <a:solidFill>
                <a:srgbClr val="92D050"/>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68577" tIns="137160" rIns="68577" bIns="34289" numCol="1" rtlCol="0" anchor="t" anchorCtr="0" compatLnSpc="1">
                <a:prstTxWarp prst="textNoShape">
                  <a:avLst/>
                </a:prstTxWarp>
              </a:bodyPr>
              <a:lstStyle/>
              <a:p>
                <a:pPr defTabSz="685574" fontAlgn="base">
                  <a:spcBef>
                    <a:spcPct val="0"/>
                  </a:spcBef>
                  <a:spcAft>
                    <a:spcPct val="0"/>
                  </a:spcAft>
                </a:pPr>
                <a:endParaRPr lang="en-US" b="1" dirty="0">
                  <a:gradFill>
                    <a:gsLst>
                      <a:gs pos="0">
                        <a:srgbClr val="FFFFFF"/>
                      </a:gs>
                      <a:gs pos="100000">
                        <a:srgbClr val="FFFFFF"/>
                      </a:gs>
                    </a:gsLst>
                    <a:lin ang="5400000" scaled="0"/>
                  </a:gradFill>
                </a:endParaRPr>
              </a:p>
            </p:txBody>
          </p:sp>
          <p:sp>
            <p:nvSpPr>
              <p:cNvPr id="7" name="TextBox 6"/>
              <p:cNvSpPr txBox="1"/>
              <p:nvPr/>
            </p:nvSpPr>
            <p:spPr>
              <a:xfrm>
                <a:off x="1994681" y="3193255"/>
                <a:ext cx="805435" cy="387799"/>
              </a:xfrm>
              <a:prstGeom prst="rect">
                <a:avLst/>
              </a:prstGeom>
              <a:noFill/>
            </p:spPr>
            <p:txBody>
              <a:bodyPr wrap="none" lIns="0" tIns="0" rIns="0" bIns="0" rtlCol="0" anchor="t" anchorCtr="0">
                <a:spAutoFit/>
              </a:bodyPr>
              <a:lstStyle/>
              <a:p>
                <a:pPr defTabSz="685800">
                  <a:lnSpc>
                    <a:spcPct val="90000"/>
                  </a:lnSpc>
                </a:pPr>
                <a:r>
                  <a:rPr lang="en-US" sz="2100" b="1" spc="-113" dirty="0">
                    <a:gradFill>
                      <a:gsLst>
                        <a:gs pos="2500">
                          <a:srgbClr val="FFFFFF"/>
                        </a:gs>
                        <a:gs pos="33000">
                          <a:srgbClr val="FFFFFF"/>
                        </a:gs>
                      </a:gsLst>
                      <a:lin ang="5400000" scaled="0"/>
                    </a:gradFill>
                    <a:latin typeface="+mj-lt"/>
                  </a:rPr>
                  <a:t>XAML</a:t>
                </a:r>
              </a:p>
            </p:txBody>
          </p:sp>
          <p:sp>
            <p:nvSpPr>
              <p:cNvPr id="8" name="TextBox 7"/>
              <p:cNvSpPr txBox="1"/>
              <p:nvPr/>
            </p:nvSpPr>
            <p:spPr>
              <a:xfrm>
                <a:off x="1177615" y="3733189"/>
                <a:ext cx="416013" cy="664797"/>
              </a:xfrm>
              <a:prstGeom prst="rect">
                <a:avLst/>
              </a:prstGeom>
              <a:noFill/>
            </p:spPr>
            <p:txBody>
              <a:bodyPr wrap="none" lIns="0" tIns="0" rIns="0" bIns="0" rtlCol="0" anchor="t" anchorCtr="0">
                <a:spAutoFit/>
              </a:bodyPr>
              <a:lstStyle/>
              <a:p>
                <a:pPr algn="ctr" defTabSz="685800">
                  <a:lnSpc>
                    <a:spcPct val="90000"/>
                  </a:lnSpc>
                </a:pPr>
                <a:r>
                  <a:rPr lang="en-US" b="1" spc="-113" dirty="0">
                    <a:gradFill>
                      <a:gsLst>
                        <a:gs pos="2500">
                          <a:srgbClr val="FFFFFF"/>
                        </a:gs>
                        <a:gs pos="33000">
                          <a:srgbClr val="FFFFFF"/>
                        </a:gs>
                      </a:gsLst>
                      <a:lin ang="5400000" scaled="0"/>
                    </a:gradFill>
                    <a:latin typeface="+mj-lt"/>
                  </a:rPr>
                  <a:t>C</a:t>
                </a:r>
              </a:p>
              <a:p>
                <a:pPr algn="ctr" defTabSz="685800">
                  <a:lnSpc>
                    <a:spcPct val="90000"/>
                  </a:lnSpc>
                </a:pPr>
                <a:r>
                  <a:rPr lang="en-US" b="1" spc="-113" dirty="0">
                    <a:gradFill>
                      <a:gsLst>
                        <a:gs pos="2500">
                          <a:srgbClr val="FFFFFF"/>
                        </a:gs>
                        <a:gs pos="33000">
                          <a:srgbClr val="FFFFFF"/>
                        </a:gs>
                      </a:gsLst>
                      <a:lin ang="5400000" scaled="0"/>
                    </a:gradFill>
                    <a:latin typeface="+mj-lt"/>
                  </a:rPr>
                  <a:t>C++</a:t>
                </a:r>
              </a:p>
            </p:txBody>
          </p:sp>
          <p:sp>
            <p:nvSpPr>
              <p:cNvPr id="9" name="TextBox 8"/>
              <p:cNvSpPr txBox="1"/>
              <p:nvPr/>
            </p:nvSpPr>
            <p:spPr>
              <a:xfrm>
                <a:off x="2566451" y="3746837"/>
                <a:ext cx="1257867" cy="664797"/>
              </a:xfrm>
              <a:prstGeom prst="rect">
                <a:avLst/>
              </a:prstGeom>
              <a:noFill/>
            </p:spPr>
            <p:txBody>
              <a:bodyPr wrap="none" lIns="0" tIns="0" rIns="0" bIns="0" rtlCol="0" anchor="t" anchorCtr="0">
                <a:spAutoFit/>
              </a:bodyPr>
              <a:lstStyle/>
              <a:p>
                <a:pPr algn="ctr" defTabSz="685800">
                  <a:lnSpc>
                    <a:spcPct val="90000"/>
                  </a:lnSpc>
                </a:pPr>
                <a:r>
                  <a:rPr lang="en-US" b="1" spc="-113" dirty="0">
                    <a:gradFill>
                      <a:gsLst>
                        <a:gs pos="2500">
                          <a:srgbClr val="FFFFFF"/>
                        </a:gs>
                        <a:gs pos="33000">
                          <a:srgbClr val="FFFFFF"/>
                        </a:gs>
                      </a:gsLst>
                      <a:lin ang="5400000" scaled="0"/>
                    </a:gradFill>
                    <a:latin typeface="+mj-lt"/>
                  </a:rPr>
                  <a:t>C#</a:t>
                </a:r>
              </a:p>
              <a:p>
                <a:pPr algn="ctr" defTabSz="685800">
                  <a:lnSpc>
                    <a:spcPct val="90000"/>
                  </a:lnSpc>
                </a:pPr>
                <a:r>
                  <a:rPr lang="en-US" b="1" spc="-113" dirty="0">
                    <a:gradFill>
                      <a:gsLst>
                        <a:gs pos="2500">
                          <a:srgbClr val="FFFFFF"/>
                        </a:gs>
                        <a:gs pos="33000">
                          <a:srgbClr val="FFFFFF"/>
                        </a:gs>
                      </a:gsLst>
                      <a:lin ang="5400000" scaled="0"/>
                    </a:gradFill>
                    <a:latin typeface="+mj-lt"/>
                  </a:rPr>
                  <a:t>Visual Basic</a:t>
                </a:r>
              </a:p>
            </p:txBody>
          </p:sp>
          <p:sp>
            <p:nvSpPr>
              <p:cNvPr id="10" name="Rectangle 9"/>
              <p:cNvSpPr/>
              <p:nvPr/>
            </p:nvSpPr>
            <p:spPr bwMode="auto">
              <a:xfrm>
                <a:off x="4166557" y="3045346"/>
                <a:ext cx="1878189" cy="562710"/>
              </a:xfrm>
              <a:prstGeom prst="rect">
                <a:avLst/>
              </a:prstGeom>
              <a:solidFill>
                <a:srgbClr val="9B4F96"/>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68577" tIns="137160" rIns="68577" bIns="34289" numCol="1" rtlCol="0" anchor="t" anchorCtr="0" compatLnSpc="1">
                <a:prstTxWarp prst="textNoShape">
                  <a:avLst/>
                </a:prstTxWarp>
              </a:bodyPr>
              <a:lstStyle/>
              <a:p>
                <a:pPr defTabSz="685574" fontAlgn="base">
                  <a:spcBef>
                    <a:spcPct val="0"/>
                  </a:spcBef>
                  <a:spcAft>
                    <a:spcPct val="0"/>
                  </a:spcAft>
                </a:pPr>
                <a:endParaRPr lang="en-US" sz="1500" b="1" dirty="0">
                  <a:solidFill>
                    <a:srgbClr val="681684"/>
                  </a:solidFill>
                </a:endParaRPr>
              </a:p>
            </p:txBody>
          </p:sp>
          <p:sp>
            <p:nvSpPr>
              <p:cNvPr id="11" name="TextBox 10"/>
              <p:cNvSpPr txBox="1"/>
              <p:nvPr/>
            </p:nvSpPr>
            <p:spPr>
              <a:xfrm>
                <a:off x="4697686" y="3128422"/>
                <a:ext cx="792611" cy="387799"/>
              </a:xfrm>
              <a:prstGeom prst="rect">
                <a:avLst/>
              </a:prstGeom>
              <a:noFill/>
            </p:spPr>
            <p:txBody>
              <a:bodyPr wrap="none" lIns="0" tIns="0" rIns="0" bIns="0" rtlCol="0" anchor="t" anchorCtr="0">
                <a:spAutoFit/>
              </a:bodyPr>
              <a:lstStyle/>
              <a:p>
                <a:pPr defTabSz="685800">
                  <a:lnSpc>
                    <a:spcPct val="90000"/>
                  </a:lnSpc>
                </a:pPr>
                <a:r>
                  <a:rPr lang="en-US" sz="2100" b="1" spc="-113" dirty="0">
                    <a:gradFill>
                      <a:gsLst>
                        <a:gs pos="2500">
                          <a:srgbClr val="FFFFFF"/>
                        </a:gs>
                        <a:gs pos="33000">
                          <a:srgbClr val="FFFFFF"/>
                        </a:gs>
                      </a:gsLst>
                      <a:lin ang="5400000" scaled="0"/>
                    </a:gradFill>
                    <a:latin typeface="+mj-lt"/>
                  </a:rPr>
                  <a:t>HTML</a:t>
                </a:r>
              </a:p>
            </p:txBody>
          </p:sp>
          <p:sp>
            <p:nvSpPr>
              <p:cNvPr id="12" name="Rectangle 11"/>
              <p:cNvSpPr/>
              <p:nvPr/>
            </p:nvSpPr>
            <p:spPr bwMode="auto">
              <a:xfrm>
                <a:off x="4166557" y="3681282"/>
                <a:ext cx="1878189" cy="739887"/>
              </a:xfrm>
              <a:prstGeom prst="rect">
                <a:avLst/>
              </a:prstGeom>
              <a:solidFill>
                <a:srgbClr val="9B4F96"/>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68577" tIns="137160" rIns="68577" bIns="34289" numCol="1" rtlCol="0" anchor="t" anchorCtr="0" compatLnSpc="1">
                <a:prstTxWarp prst="textNoShape">
                  <a:avLst/>
                </a:prstTxWarp>
              </a:bodyPr>
              <a:lstStyle/>
              <a:p>
                <a:pPr defTabSz="685574" fontAlgn="base">
                  <a:spcBef>
                    <a:spcPct val="0"/>
                  </a:spcBef>
                  <a:spcAft>
                    <a:spcPct val="0"/>
                  </a:spcAft>
                </a:pPr>
                <a:endParaRPr lang="en-US" b="1" dirty="0">
                  <a:solidFill>
                    <a:srgbClr val="681684"/>
                  </a:solidFill>
                  <a:latin typeface="+mj-lt"/>
                </a:endParaRPr>
              </a:p>
            </p:txBody>
          </p:sp>
          <p:sp>
            <p:nvSpPr>
              <p:cNvPr id="13" name="TextBox 12"/>
              <p:cNvSpPr txBox="1"/>
              <p:nvPr/>
            </p:nvSpPr>
            <p:spPr>
              <a:xfrm>
                <a:off x="4467239" y="3885335"/>
                <a:ext cx="1289071" cy="387799"/>
              </a:xfrm>
              <a:prstGeom prst="rect">
                <a:avLst/>
              </a:prstGeom>
              <a:noFill/>
            </p:spPr>
            <p:txBody>
              <a:bodyPr wrap="none" lIns="0" tIns="0" rIns="0" bIns="0" rtlCol="0" anchor="t" anchorCtr="0">
                <a:spAutoFit/>
              </a:bodyPr>
              <a:lstStyle/>
              <a:p>
                <a:pPr defTabSz="685800">
                  <a:lnSpc>
                    <a:spcPct val="90000"/>
                  </a:lnSpc>
                </a:pPr>
                <a:r>
                  <a:rPr lang="en-US" sz="2100" b="1" spc="-113" dirty="0">
                    <a:gradFill>
                      <a:gsLst>
                        <a:gs pos="2500">
                          <a:srgbClr val="FFFFFF"/>
                        </a:gs>
                        <a:gs pos="33000">
                          <a:srgbClr val="FFFFFF"/>
                        </a:gs>
                      </a:gsLst>
                      <a:lin ang="5400000" scaled="0"/>
                    </a:gradFill>
                    <a:latin typeface="+mj-lt"/>
                  </a:rPr>
                  <a:t>JavaScript</a:t>
                </a:r>
              </a:p>
            </p:txBody>
          </p:sp>
          <p:sp>
            <p:nvSpPr>
              <p:cNvPr id="14" name="Rectangle 13"/>
              <p:cNvSpPr/>
              <p:nvPr/>
            </p:nvSpPr>
            <p:spPr bwMode="auto">
              <a:xfrm>
                <a:off x="384122" y="4486848"/>
                <a:ext cx="5660624" cy="562710"/>
              </a:xfrm>
              <a:prstGeom prst="rect">
                <a:avLst/>
              </a:prstGeom>
              <a:solidFill>
                <a:srgbClr val="92D050"/>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68577" tIns="137160" rIns="68577" bIns="34289" numCol="1" rtlCol="0" anchor="t" anchorCtr="0" compatLnSpc="1">
                <a:prstTxWarp prst="textNoShape">
                  <a:avLst/>
                </a:prstTxWarp>
              </a:bodyPr>
              <a:lstStyle/>
              <a:p>
                <a:pPr defTabSz="685574" fontAlgn="base">
                  <a:spcBef>
                    <a:spcPct val="0"/>
                  </a:spcBef>
                  <a:spcAft>
                    <a:spcPct val="0"/>
                  </a:spcAft>
                </a:pPr>
                <a:endParaRPr lang="en-US" sz="1500" b="1" dirty="0">
                  <a:gradFill>
                    <a:gsLst>
                      <a:gs pos="0">
                        <a:srgbClr val="FFFFFF"/>
                      </a:gs>
                      <a:gs pos="100000">
                        <a:srgbClr val="FFFFFF"/>
                      </a:gs>
                    </a:gsLst>
                    <a:lin ang="5400000" scaled="0"/>
                  </a:gradFill>
                </a:endParaRPr>
              </a:p>
            </p:txBody>
          </p:sp>
          <p:sp>
            <p:nvSpPr>
              <p:cNvPr id="15" name="TextBox 14"/>
              <p:cNvSpPr txBox="1"/>
              <p:nvPr/>
            </p:nvSpPr>
            <p:spPr>
              <a:xfrm>
                <a:off x="2103701" y="4603577"/>
                <a:ext cx="2458879" cy="387799"/>
              </a:xfrm>
              <a:prstGeom prst="rect">
                <a:avLst/>
              </a:prstGeom>
              <a:noFill/>
            </p:spPr>
            <p:txBody>
              <a:bodyPr wrap="none" lIns="0" tIns="0" rIns="0" bIns="0" rtlCol="0" anchor="t" anchorCtr="0">
                <a:spAutoFit/>
              </a:bodyPr>
              <a:lstStyle/>
              <a:p>
                <a:pPr defTabSz="685800">
                  <a:lnSpc>
                    <a:spcPct val="90000"/>
                  </a:lnSpc>
                </a:pPr>
                <a:r>
                  <a:rPr lang="en-US" sz="2100" b="1" spc="-113" dirty="0">
                    <a:gradFill>
                      <a:gsLst>
                        <a:gs pos="2500">
                          <a:srgbClr val="FFFFFF"/>
                        </a:gs>
                        <a:gs pos="33000">
                          <a:srgbClr val="FFFFFF"/>
                        </a:gs>
                      </a:gsLst>
                      <a:lin ang="5400000" scaled="0"/>
                    </a:gradFill>
                    <a:latin typeface="+mj-lt"/>
                  </a:rPr>
                  <a:t>Windows Runtime</a:t>
                </a:r>
              </a:p>
            </p:txBody>
          </p:sp>
        </p:grpSp>
        <p:grpSp>
          <p:nvGrpSpPr>
            <p:cNvPr id="16" name="Group 15"/>
            <p:cNvGrpSpPr/>
            <p:nvPr/>
          </p:nvGrpSpPr>
          <p:grpSpPr>
            <a:xfrm>
              <a:off x="1839646" y="2270295"/>
              <a:ext cx="2671496" cy="2671496"/>
              <a:chOff x="1223203" y="1962647"/>
              <a:chExt cx="2671496" cy="2671496"/>
            </a:xfrm>
          </p:grpSpPr>
          <p:sp>
            <p:nvSpPr>
              <p:cNvPr id="17" name="Rectangle 16"/>
              <p:cNvSpPr/>
              <p:nvPr/>
            </p:nvSpPr>
            <p:spPr bwMode="auto">
              <a:xfrm>
                <a:off x="1223203" y="1962647"/>
                <a:ext cx="2671496" cy="2671496"/>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r>
                  <a:rPr lang="en-US" sz="2400" dirty="0">
                    <a:gradFill>
                      <a:gsLst>
                        <a:gs pos="0">
                          <a:srgbClr val="FFFFFF"/>
                        </a:gs>
                        <a:gs pos="100000">
                          <a:srgbClr val="FFFFFF"/>
                        </a:gs>
                      </a:gsLst>
                      <a:lin ang="5400000" scaled="0"/>
                    </a:gradFill>
                    <a:latin typeface="+mj-lt"/>
                  </a:rPr>
                  <a:t>Windows</a:t>
                </a:r>
              </a:p>
            </p:txBody>
          </p:sp>
          <p:pic>
            <p:nvPicPr>
              <p:cNvPr id="18" name="Picture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18780444">
                <a:off x="2041315" y="2497781"/>
                <a:ext cx="399294" cy="501746"/>
              </a:xfrm>
              <a:prstGeom prst="rect">
                <a:avLst/>
              </a:prstGeom>
            </p:spPr>
          </p:pic>
          <p:sp>
            <p:nvSpPr>
              <p:cNvPr id="19" name="Freeform 61"/>
              <p:cNvSpPr>
                <a:spLocks/>
              </p:cNvSpPr>
              <p:nvPr/>
            </p:nvSpPr>
            <p:spPr bwMode="auto">
              <a:xfrm rot="5400000">
                <a:off x="1729542" y="2109413"/>
                <a:ext cx="552451" cy="752407"/>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FFFFFF"/>
                  </a:solidFill>
                </a:endParaRPr>
              </a:p>
            </p:txBody>
          </p:sp>
          <p:sp>
            <p:nvSpPr>
              <p:cNvPr id="20" name="Freeform 20"/>
              <p:cNvSpPr>
                <a:spLocks noEditPoints="1"/>
              </p:cNvSpPr>
              <p:nvPr/>
            </p:nvSpPr>
            <p:spPr bwMode="auto">
              <a:xfrm>
                <a:off x="2138107" y="3136220"/>
                <a:ext cx="1153508" cy="74582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FFFFFF"/>
                  </a:solidFill>
                </a:endParaRPr>
              </a:p>
            </p:txBody>
          </p:sp>
        </p:grpSp>
      </p:grpSp>
      <p:sp>
        <p:nvSpPr>
          <p:cNvPr id="21" name="TextBox 20"/>
          <p:cNvSpPr txBox="1"/>
          <p:nvPr/>
        </p:nvSpPr>
        <p:spPr>
          <a:xfrm>
            <a:off x="168202" y="4347496"/>
            <a:ext cx="6949973" cy="720197"/>
          </a:xfrm>
          <a:prstGeom prst="rect">
            <a:avLst/>
          </a:prstGeom>
          <a:noFill/>
        </p:spPr>
        <p:txBody>
          <a:bodyPr wrap="square" lIns="137160" tIns="109728" rIns="137160" bIns="109728" rtlCol="0">
            <a:spAutoFit/>
          </a:bodyPr>
          <a:lstStyle/>
          <a:p>
            <a:pPr>
              <a:lnSpc>
                <a:spcPct val="90000"/>
              </a:lnSpc>
              <a:spcAft>
                <a:spcPts val="450"/>
              </a:spcAft>
            </a:pPr>
            <a:r>
              <a:rPr lang="en-US" sz="3600" dirty="0">
                <a:gradFill>
                  <a:gsLst>
                    <a:gs pos="2917">
                      <a:schemeClr val="tx1"/>
                    </a:gs>
                    <a:gs pos="30000">
                      <a:schemeClr val="tx1"/>
                    </a:gs>
                  </a:gsLst>
                  <a:lin ang="5400000" scaled="0"/>
                </a:gradFill>
                <a:latin typeface="+mj-lt"/>
              </a:rPr>
              <a:t>Developing for Windows </a:t>
            </a:r>
          </a:p>
        </p:txBody>
      </p:sp>
      <p:pic>
        <p:nvPicPr>
          <p:cNvPr id="23" name="Picture 2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833881" y="1875667"/>
            <a:ext cx="290183" cy="540338"/>
          </a:xfrm>
          <a:prstGeom prst="rect">
            <a:avLst/>
          </a:prstGeom>
          <a:solidFill>
            <a:srgbClr val="33CC33"/>
          </a:solidFill>
        </p:spPr>
      </p:pic>
    </p:spTree>
    <p:extLst>
      <p:ext uri="{BB962C8B-B14F-4D97-AF65-F5344CB8AC3E}">
        <p14:creationId xmlns:p14="http://schemas.microsoft.com/office/powerpoint/2010/main" val="402966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Mask"/>
          <p:cNvGrpSpPr/>
          <p:nvPr/>
        </p:nvGrpSpPr>
        <p:grpSpPr>
          <a:xfrm>
            <a:off x="411" y="1"/>
            <a:ext cx="9143180" cy="5143500"/>
            <a:chOff x="0" y="0"/>
            <a:chExt cx="19669125" cy="11064875"/>
          </a:xfrm>
        </p:grpSpPr>
        <p:sp useBgFill="1">
          <p:nvSpPr>
            <p:cNvPr id="73" name="Rectangle 72"/>
            <p:cNvSpPr/>
            <p:nvPr/>
          </p:nvSpPr>
          <p:spPr bwMode="auto">
            <a:xfrm>
              <a:off x="12441238" y="0"/>
              <a:ext cx="7227887" cy="110648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74" name="CM 2013 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924669" y="7322850"/>
              <a:ext cx="3465056" cy="3465056"/>
            </a:xfrm>
            <a:prstGeom prst="rect">
              <a:avLst/>
            </a:prstGeom>
          </p:spPr>
        </p:pic>
        <p:sp>
          <p:nvSpPr>
            <p:cNvPr id="75" name="HIDE FOR SHOW: IMAG PIP"/>
            <p:cNvSpPr/>
            <p:nvPr/>
          </p:nvSpPr>
          <p:spPr bwMode="gray">
            <a:xfrm>
              <a:off x="12444491" y="274637"/>
              <a:ext cx="6945551" cy="694944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6" tIns="107485" rIns="134356" bIns="107485" numCol="1" spcCol="0" rtlCol="0" fromWordArt="0" anchor="ctr" anchorCtr="0" forceAA="0" compatLnSpc="1">
              <a:prstTxWarp prst="textNoShape">
                <a:avLst/>
              </a:prstTxWarp>
              <a:noAutofit/>
            </a:bodyPr>
            <a:lstStyle/>
            <a:p>
              <a:pPr algn="ctr" defTabSz="685063" fontAlgn="base">
                <a:lnSpc>
                  <a:spcPct val="90000"/>
                </a:lnSpc>
                <a:spcBef>
                  <a:spcPct val="0"/>
                </a:spcBef>
                <a:spcAft>
                  <a:spcPct val="0"/>
                </a:spcAft>
              </a:pPr>
              <a:r>
                <a:rPr lang="en-US" sz="3022" dirty="0">
                  <a:gradFill>
                    <a:gsLst>
                      <a:gs pos="0">
                        <a:srgbClr val="FFFFFF"/>
                      </a:gs>
                      <a:gs pos="100000">
                        <a:srgbClr val="FFFFFF"/>
                      </a:gs>
                    </a:gsLst>
                    <a:lin ang="5400000" scaled="0"/>
                  </a:gradFill>
                  <a:ea typeface="Segoe UI" pitchFamily="34" charset="0"/>
                  <a:cs typeface="Segoe UI" pitchFamily="34" charset="0"/>
                </a:rPr>
                <a:t>IMAG PIP area</a:t>
              </a:r>
            </a:p>
          </p:txBody>
        </p:sp>
        <p:sp useBgFill="1">
          <p:nvSpPr>
            <p:cNvPr id="76" name="Rectangle 75"/>
            <p:cNvSpPr/>
            <p:nvPr/>
          </p:nvSpPr>
          <p:spPr bwMode="auto">
            <a:xfrm>
              <a:off x="0" y="9334500"/>
              <a:ext cx="12441238" cy="17303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99" name="Rectangle 98"/>
          <p:cNvSpPr/>
          <p:nvPr/>
        </p:nvSpPr>
        <p:spPr bwMode="auto">
          <a:xfrm>
            <a:off x="5783712" y="-2095"/>
            <a:ext cx="3359879" cy="514350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HIDE FOR SHOW: IMAG PIP" hidden="1"/>
          <p:cNvSpPr/>
          <p:nvPr/>
        </p:nvSpPr>
        <p:spPr bwMode="gray">
          <a:xfrm>
            <a:off x="5785225" y="125570"/>
            <a:ext cx="3228635" cy="323044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6" tIns="107485" rIns="134356" bIns="107485" numCol="1" spcCol="0" rtlCol="0" fromWordArt="0" anchor="ctr" anchorCtr="0" forceAA="0" compatLnSpc="1">
            <a:prstTxWarp prst="textNoShape">
              <a:avLst/>
            </a:prstTxWarp>
            <a:noAutofit/>
          </a:bodyPr>
          <a:lstStyle/>
          <a:p>
            <a:pPr algn="ctr" defTabSz="685063" fontAlgn="base">
              <a:lnSpc>
                <a:spcPct val="90000"/>
              </a:lnSpc>
              <a:spcBef>
                <a:spcPct val="0"/>
              </a:spcBef>
              <a:spcAft>
                <a:spcPct val="0"/>
              </a:spcAft>
            </a:pPr>
            <a:r>
              <a:rPr lang="en-US" sz="3022" dirty="0">
                <a:gradFill>
                  <a:gsLst>
                    <a:gs pos="0">
                      <a:srgbClr val="FFFFFF"/>
                    </a:gs>
                    <a:gs pos="100000">
                      <a:srgbClr val="FFFFFF"/>
                    </a:gs>
                  </a:gsLst>
                  <a:lin ang="5400000" scaled="0"/>
                </a:gradFill>
                <a:ea typeface="Segoe UI" pitchFamily="34" charset="0"/>
                <a:cs typeface="Segoe UI" pitchFamily="34" charset="0"/>
              </a:rPr>
              <a:t>IMAG PIP area</a:t>
            </a:r>
          </a:p>
        </p:txBody>
      </p:sp>
      <p:sp>
        <p:nvSpPr>
          <p:cNvPr id="39" name="HIDE FOR SHOW: Closed Caption bar" hidden="1"/>
          <p:cNvSpPr/>
          <p:nvPr/>
        </p:nvSpPr>
        <p:spPr bwMode="ltGray">
          <a:xfrm>
            <a:off x="131045" y="4335742"/>
            <a:ext cx="7253517" cy="680094"/>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127517" rIns="85012" bIns="127517" numCol="1" spcCol="0" rtlCol="0" fromWordArt="0" anchor="t" anchorCtr="0" forceAA="0" compatLnSpc="1">
            <a:prstTxWarp prst="textNoShape">
              <a:avLst/>
            </a:prstTxWarp>
            <a:noAutofit/>
          </a:bodyPr>
          <a:lstStyle/>
          <a:p>
            <a:pPr defTabSz="433460" fontAlgn="base">
              <a:lnSpc>
                <a:spcPct val="90000"/>
              </a:lnSpc>
              <a:spcBef>
                <a:spcPct val="0"/>
              </a:spcBef>
              <a:spcAft>
                <a:spcPct val="0"/>
              </a:spcAft>
            </a:pPr>
            <a:r>
              <a:rPr lang="en-US" sz="1487"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pic>
        <p:nvPicPr>
          <p:cNvPr id="41" name="Picture 4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92983" y="4565774"/>
            <a:ext cx="1352834" cy="1331747"/>
          </a:xfrm>
          <a:prstGeom prst="rect">
            <a:avLst/>
          </a:prstGeom>
        </p:spPr>
      </p:pic>
      <p:pic>
        <p:nvPicPr>
          <p:cNvPr id="46" name="Picture 45"/>
          <p:cNvPicPr>
            <a:picLocks noChangeAspect="1"/>
          </p:cNvPicPr>
          <p:nvPr userDrawn="1"/>
        </p:nvPicPr>
        <p:blipFill>
          <a:blip r:embed="rId5"/>
          <a:stretch>
            <a:fillRect/>
          </a:stretch>
        </p:blipFill>
        <p:spPr>
          <a:xfrm>
            <a:off x="1160951" y="-745403"/>
            <a:ext cx="2663964" cy="1324445"/>
          </a:xfrm>
          <a:prstGeom prst="rect">
            <a:avLst/>
          </a:prstGeom>
        </p:spPr>
      </p:pic>
      <p:pic>
        <p:nvPicPr>
          <p:cNvPr id="50" name="Picture 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83665" y="574909"/>
            <a:ext cx="1362151" cy="134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Group 52"/>
          <p:cNvGrpSpPr>
            <a:grpSpLocks noChangeAspect="1"/>
          </p:cNvGrpSpPr>
          <p:nvPr userDrawn="1"/>
        </p:nvGrpSpPr>
        <p:grpSpPr>
          <a:xfrm>
            <a:off x="5153359" y="3245945"/>
            <a:ext cx="1329944" cy="1328833"/>
            <a:chOff x="290802" y="290979"/>
            <a:chExt cx="3652746" cy="3650024"/>
          </a:xfrm>
        </p:grpSpPr>
        <p:sp>
          <p:nvSpPr>
            <p:cNvPr id="105" name="Rectangle 104"/>
            <p:cNvSpPr/>
            <p:nvPr/>
          </p:nvSpPr>
          <p:spPr bwMode="auto">
            <a:xfrm>
              <a:off x="290802" y="290979"/>
              <a:ext cx="3652746" cy="36500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rotWithShape="1">
            <a:blip r:embed="rId7" cstate="print">
              <a:extLst>
                <a:ext uri="{28A0092B-C50C-407E-A947-70E740481C1C}">
                  <a14:useLocalDpi xmlns:a14="http://schemas.microsoft.com/office/drawing/2010/main" val="0"/>
                </a:ext>
              </a:extLst>
            </a:blip>
            <a:srcRect l="21731" r="21545"/>
            <a:stretch/>
          </p:blipFill>
          <p:spPr>
            <a:xfrm>
              <a:off x="1038649" y="768584"/>
              <a:ext cx="2157053" cy="2694814"/>
            </a:xfrm>
            <a:prstGeom prst="rect">
              <a:avLst/>
            </a:prstGeom>
          </p:spPr>
        </p:pic>
      </p:grpSp>
      <p:pic>
        <p:nvPicPr>
          <p:cNvPr id="54" name="Picture 53"/>
          <p:cNvPicPr>
            <a:picLocks noChangeAspect="1"/>
          </p:cNvPicPr>
          <p:nvPr userDrawn="1"/>
        </p:nvPicPr>
        <p:blipFill rotWithShape="1">
          <a:blip r:embed="rId8">
            <a:extLst>
              <a:ext uri="{28A0092B-C50C-407E-A947-70E740481C1C}">
                <a14:useLocalDpi xmlns:a14="http://schemas.microsoft.com/office/drawing/2010/main" val="0"/>
              </a:ext>
            </a:extLst>
          </a:blip>
          <a:srcRect l="-26833" t="-26833" r="-26833" b="-26833"/>
          <a:stretch/>
        </p:blipFill>
        <p:spPr>
          <a:xfrm>
            <a:off x="-165036" y="3244429"/>
            <a:ext cx="1331867" cy="1335113"/>
          </a:xfrm>
          <a:prstGeom prst="rect">
            <a:avLst/>
          </a:prstGeom>
          <a:solidFill>
            <a:srgbClr val="3B5998"/>
          </a:solidFill>
        </p:spPr>
      </p:pic>
      <p:pic>
        <p:nvPicPr>
          <p:cNvPr id="55" name="Picture 54"/>
          <p:cNvPicPr>
            <a:picLocks noChangeAspect="1"/>
          </p:cNvPicPr>
          <p:nvPr userDrawn="1"/>
        </p:nvPicPr>
        <p:blipFill rotWithShape="1">
          <a:blip r:embed="rId9">
            <a:extLst>
              <a:ext uri="{28A0092B-C50C-407E-A947-70E740481C1C}">
                <a14:useLocalDpi xmlns:a14="http://schemas.microsoft.com/office/drawing/2010/main" val="0"/>
              </a:ext>
            </a:extLst>
          </a:blip>
          <a:srcRect l="-13038" t="-45637" r="-46941" b="-14342"/>
          <a:stretch/>
        </p:blipFill>
        <p:spPr>
          <a:xfrm>
            <a:off x="3826073" y="-745402"/>
            <a:ext cx="1331867" cy="1331747"/>
          </a:xfrm>
          <a:prstGeom prst="rect">
            <a:avLst/>
          </a:prstGeom>
          <a:gradFill flip="none" rotWithShape="1">
            <a:gsLst>
              <a:gs pos="23000">
                <a:srgbClr val="273FB4"/>
              </a:gs>
              <a:gs pos="64000">
                <a:srgbClr val="2134A4"/>
              </a:gs>
            </a:gsLst>
            <a:lin ang="5400000" scaled="1"/>
            <a:tileRect/>
          </a:gradFill>
        </p:spPr>
      </p:pic>
      <p:pic>
        <p:nvPicPr>
          <p:cNvPr id="56" name="Picture 55"/>
          <p:cNvPicPr>
            <a:picLocks noChangeAspect="1"/>
          </p:cNvPicPr>
          <p:nvPr userDrawn="1"/>
        </p:nvPicPr>
        <p:blipFill rotWithShape="1">
          <a:blip r:embed="rId10"/>
          <a:srcRect l="-110"/>
          <a:stretch/>
        </p:blipFill>
        <p:spPr>
          <a:xfrm>
            <a:off x="3816425" y="1913361"/>
            <a:ext cx="2666647" cy="1331747"/>
          </a:xfrm>
          <a:prstGeom prst="rect">
            <a:avLst/>
          </a:prstGeom>
        </p:spPr>
      </p:pic>
      <p:pic>
        <p:nvPicPr>
          <p:cNvPr id="57" name="Picture 56"/>
          <p:cNvPicPr>
            <a:picLocks noChangeAspect="1"/>
          </p:cNvPicPr>
          <p:nvPr userDrawn="1"/>
        </p:nvPicPr>
        <p:blipFill>
          <a:blip r:embed="rId11"/>
          <a:stretch>
            <a:fillRect/>
          </a:stretch>
        </p:blipFill>
        <p:spPr>
          <a:xfrm>
            <a:off x="3840306" y="4565658"/>
            <a:ext cx="2642996" cy="1331863"/>
          </a:xfrm>
          <a:prstGeom prst="rect">
            <a:avLst/>
          </a:prstGeom>
        </p:spPr>
      </p:pic>
      <p:pic>
        <p:nvPicPr>
          <p:cNvPr id="58" name="Picture 57"/>
          <p:cNvPicPr>
            <a:picLocks noChangeAspect="1"/>
          </p:cNvPicPr>
          <p:nvPr userDrawn="1"/>
        </p:nvPicPr>
        <p:blipFill>
          <a:blip r:embed="rId12"/>
          <a:stretch>
            <a:fillRect/>
          </a:stretch>
        </p:blipFill>
        <p:spPr>
          <a:xfrm>
            <a:off x="1160886" y="3245481"/>
            <a:ext cx="2663964" cy="1331863"/>
          </a:xfrm>
          <a:prstGeom prst="rect">
            <a:avLst/>
          </a:prstGeom>
        </p:spPr>
      </p:pic>
      <p:pic>
        <p:nvPicPr>
          <p:cNvPr id="59" name="Picture 58"/>
          <p:cNvPicPr>
            <a:picLocks noChangeAspect="1"/>
          </p:cNvPicPr>
          <p:nvPr userDrawn="1"/>
        </p:nvPicPr>
        <p:blipFill>
          <a:blip r:embed="rId13"/>
          <a:stretch>
            <a:fillRect/>
          </a:stretch>
        </p:blipFill>
        <p:spPr>
          <a:xfrm>
            <a:off x="6480036" y="3242915"/>
            <a:ext cx="2663964" cy="1331863"/>
          </a:xfrm>
          <a:prstGeom prst="rect">
            <a:avLst/>
          </a:prstGeom>
        </p:spPr>
      </p:pic>
      <p:pic>
        <p:nvPicPr>
          <p:cNvPr id="60" name="Picture 59"/>
          <p:cNvPicPr>
            <a:picLocks noChangeAspect="1"/>
          </p:cNvPicPr>
          <p:nvPr userDrawn="1"/>
        </p:nvPicPr>
        <p:blipFill rotWithShape="1">
          <a:blip r:embed="rId14">
            <a:extLst>
              <a:ext uri="{28A0092B-C50C-407E-A947-70E740481C1C}">
                <a14:useLocalDpi xmlns:a14="http://schemas.microsoft.com/office/drawing/2010/main" val="0"/>
              </a:ext>
            </a:extLst>
          </a:blip>
          <a:srcRect t="228" b="-1"/>
          <a:stretch/>
        </p:blipFill>
        <p:spPr>
          <a:xfrm>
            <a:off x="3819339" y="3242193"/>
            <a:ext cx="1338332" cy="1335149"/>
          </a:xfrm>
          <a:prstGeom prst="rect">
            <a:avLst/>
          </a:prstGeom>
        </p:spPr>
      </p:pic>
      <p:pic>
        <p:nvPicPr>
          <p:cNvPr id="61" name="Picture 60"/>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477123" y="579042"/>
            <a:ext cx="1326735" cy="1337636"/>
          </a:xfrm>
          <a:prstGeom prst="rect">
            <a:avLst/>
          </a:prstGeom>
        </p:spPr>
      </p:pic>
      <p:pic>
        <p:nvPicPr>
          <p:cNvPr id="62" name="Picture 61"/>
          <p:cNvPicPr>
            <a:picLocks noChangeAspect="1"/>
          </p:cNvPicPr>
          <p:nvPr userDrawn="1"/>
        </p:nvPicPr>
        <p:blipFill rotWithShape="1">
          <a:blip r:embed="rId16">
            <a:extLst>
              <a:ext uri="{28A0092B-C50C-407E-A947-70E740481C1C}">
                <a14:useLocalDpi xmlns:a14="http://schemas.microsoft.com/office/drawing/2010/main" val="0"/>
              </a:ext>
            </a:extLst>
          </a:blip>
          <a:srcRect l="-67941" t="-67941" r="-67941" b="-67941"/>
          <a:stretch/>
        </p:blipFill>
        <p:spPr>
          <a:xfrm>
            <a:off x="6480036" y="1913361"/>
            <a:ext cx="1331867" cy="1331747"/>
          </a:xfrm>
          <a:prstGeom prst="rect">
            <a:avLst/>
          </a:prstGeom>
          <a:solidFill>
            <a:srgbClr val="1589E6"/>
          </a:solidFill>
        </p:spPr>
      </p:pic>
      <p:pic>
        <p:nvPicPr>
          <p:cNvPr id="63" name="Picture 6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812133" y="1913361"/>
            <a:ext cx="1331867" cy="1331747"/>
          </a:xfrm>
          <a:prstGeom prst="rect">
            <a:avLst/>
          </a:prstGeom>
        </p:spPr>
      </p:pic>
      <p:pic>
        <p:nvPicPr>
          <p:cNvPr id="64" name="Picture 63"/>
          <p:cNvPicPr>
            <a:picLocks noChangeAspect="1"/>
          </p:cNvPicPr>
          <p:nvPr userDrawn="1"/>
        </p:nvPicPr>
        <p:blipFill rotWithShape="1">
          <a:blip r:embed="rId18">
            <a:extLst>
              <a:ext uri="{28A0092B-C50C-407E-A947-70E740481C1C}">
                <a14:useLocalDpi xmlns:a14="http://schemas.microsoft.com/office/drawing/2010/main" val="0"/>
              </a:ext>
            </a:extLst>
          </a:blip>
          <a:srcRect l="1728" t="764" r="953" b="728"/>
          <a:stretch/>
        </p:blipFill>
        <p:spPr>
          <a:xfrm>
            <a:off x="5158171" y="-748613"/>
            <a:ext cx="1318952" cy="1334958"/>
          </a:xfrm>
          <a:prstGeom prst="rect">
            <a:avLst/>
          </a:prstGeom>
        </p:spPr>
      </p:pic>
      <p:pic>
        <p:nvPicPr>
          <p:cNvPr id="65" name="Picture 64"/>
          <p:cNvPicPr>
            <a:picLocks noChangeAspect="1"/>
          </p:cNvPicPr>
          <p:nvPr userDrawn="1"/>
        </p:nvPicPr>
        <p:blipFill rotWithShape="1">
          <a:blip r:embed="rId19"/>
          <a:srcRect l="127" r="127"/>
          <a:stretch/>
        </p:blipFill>
        <p:spPr>
          <a:xfrm>
            <a:off x="6480036" y="4565774"/>
            <a:ext cx="1331867" cy="1331747"/>
          </a:xfrm>
          <a:prstGeom prst="rect">
            <a:avLst/>
          </a:prstGeom>
        </p:spPr>
      </p:pic>
      <p:pic>
        <p:nvPicPr>
          <p:cNvPr id="66" name="Picture 6"/>
          <p:cNvPicPr>
            <a:picLocks noChangeAspect="1" noChangeArrowheads="1"/>
          </p:cNvPicPr>
          <p:nvPr userDrawn="1"/>
        </p:nvPicPr>
        <p:blipFill rotWithShape="1">
          <a:blip r:embed="rId20">
            <a:extLst>
              <a:ext uri="{28A0092B-C50C-407E-A947-70E740481C1C}">
                <a14:useLocalDpi xmlns:a14="http://schemas.microsoft.com/office/drawing/2010/main" val="0"/>
              </a:ext>
            </a:extLst>
          </a:blip>
          <a:srcRect l="336" r="336"/>
          <a:stretch/>
        </p:blipFill>
        <p:spPr bwMode="auto">
          <a:xfrm>
            <a:off x="7812133" y="4565774"/>
            <a:ext cx="1331867" cy="1331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6"/>
          <p:cNvPicPr>
            <a:picLocks noChangeAspect="1"/>
          </p:cNvPicPr>
          <p:nvPr userDrawn="1"/>
        </p:nvPicPr>
        <p:blipFill rotWithShape="1">
          <a:blip r:embed="rId21"/>
          <a:srcRect l="6421" r="6421" b="969"/>
          <a:stretch/>
        </p:blipFill>
        <p:spPr>
          <a:xfrm>
            <a:off x="6480037" y="-750628"/>
            <a:ext cx="2663732" cy="1337751"/>
          </a:xfrm>
          <a:prstGeom prst="rect">
            <a:avLst/>
          </a:prstGeom>
        </p:spPr>
      </p:pic>
      <p:pic>
        <p:nvPicPr>
          <p:cNvPr id="68" name="Picture 6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65036" y="-745402"/>
            <a:ext cx="1341731" cy="1341610"/>
          </a:xfrm>
          <a:prstGeom prst="rect">
            <a:avLst/>
          </a:prstGeom>
        </p:spPr>
      </p:pic>
      <p:pic>
        <p:nvPicPr>
          <p:cNvPr id="69" name="Picture 68"/>
          <p:cNvPicPr>
            <a:picLocks noChangeAspect="1"/>
          </p:cNvPicPr>
          <p:nvPr userDrawn="1"/>
        </p:nvPicPr>
        <p:blipFill rotWithShape="1">
          <a:blip r:embed="rId23">
            <a:extLst>
              <a:ext uri="{28A0092B-C50C-407E-A947-70E740481C1C}">
                <a14:useLocalDpi xmlns:a14="http://schemas.microsoft.com/office/drawing/2010/main" val="0"/>
              </a:ext>
            </a:extLst>
          </a:blip>
          <a:srcRect r="9335"/>
          <a:stretch/>
        </p:blipFill>
        <p:spPr>
          <a:xfrm>
            <a:off x="0" y="579042"/>
            <a:ext cx="2483665" cy="1374221"/>
          </a:xfrm>
          <a:prstGeom prst="rect">
            <a:avLst/>
          </a:prstGeom>
        </p:spPr>
      </p:pic>
      <p:pic>
        <p:nvPicPr>
          <p:cNvPr id="70" name="Picture 69"/>
          <p:cNvPicPr>
            <a:picLocks noChangeAspect="1"/>
          </p:cNvPicPr>
          <p:nvPr userDrawn="1"/>
        </p:nvPicPr>
        <p:blipFill>
          <a:blip r:embed="rId24"/>
          <a:stretch>
            <a:fillRect/>
          </a:stretch>
        </p:blipFill>
        <p:spPr>
          <a:xfrm>
            <a:off x="-165036" y="1913361"/>
            <a:ext cx="2663964" cy="1331863"/>
          </a:xfrm>
          <a:prstGeom prst="rect">
            <a:avLst/>
          </a:prstGeom>
        </p:spPr>
      </p:pic>
      <p:pic>
        <p:nvPicPr>
          <p:cNvPr id="71" name="Picture 70"/>
          <p:cNvPicPr>
            <a:picLocks noChangeAspect="1"/>
          </p:cNvPicPr>
          <p:nvPr userDrawn="1"/>
        </p:nvPicPr>
        <p:blipFill rotWithShape="1">
          <a:blip r:embed="rId25"/>
          <a:srcRect t="1188" b="1"/>
          <a:stretch/>
        </p:blipFill>
        <p:spPr>
          <a:xfrm>
            <a:off x="-165036" y="4581475"/>
            <a:ext cx="2663964" cy="1316045"/>
          </a:xfrm>
          <a:prstGeom prst="rect">
            <a:avLst/>
          </a:prstGeom>
        </p:spPr>
      </p:pic>
      <p:grpSp>
        <p:nvGrpSpPr>
          <p:cNvPr id="102" name="Group 101"/>
          <p:cNvGrpSpPr/>
          <p:nvPr userDrawn="1"/>
        </p:nvGrpSpPr>
        <p:grpSpPr>
          <a:xfrm>
            <a:off x="2495898" y="1913361"/>
            <a:ext cx="1328952" cy="1331747"/>
            <a:chOff x="1696402" y="5852477"/>
            <a:chExt cx="1828800" cy="1828800"/>
          </a:xfrm>
        </p:grpSpPr>
        <p:sp>
          <p:nvSpPr>
            <p:cNvPr id="103" name="Rectangle 102"/>
            <p:cNvSpPr/>
            <p:nvPr/>
          </p:nvSpPr>
          <p:spPr bwMode="auto">
            <a:xfrm>
              <a:off x="1696402" y="5852477"/>
              <a:ext cx="18288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87227" y="5910739"/>
              <a:ext cx="1247151" cy="1712276"/>
            </a:xfrm>
            <a:prstGeom prst="rect">
              <a:avLst/>
            </a:prstGeom>
          </p:spPr>
        </p:pic>
      </p:grpSp>
      <p:sp>
        <p:nvSpPr>
          <p:cNvPr id="107" name="Rectangle 106"/>
          <p:cNvSpPr/>
          <p:nvPr/>
        </p:nvSpPr>
        <p:spPr bwMode="auto">
          <a:xfrm>
            <a:off x="-757451" y="5143500"/>
            <a:ext cx="9901451" cy="941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757451" y="-941696"/>
            <a:ext cx="9901451" cy="941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624385" y="-245659"/>
            <a:ext cx="624385" cy="58600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p:cNvPicPr>
            <a:picLocks noChangeAspect="1"/>
          </p:cNvPicPr>
          <p:nvPr userDrawn="1"/>
        </p:nvPicPr>
        <p:blipFill rotWithShape="1">
          <a:blip r:embed="rId27"/>
          <a:srcRect r="485"/>
          <a:stretch/>
        </p:blipFill>
        <p:spPr>
          <a:xfrm>
            <a:off x="3826073" y="585591"/>
            <a:ext cx="2651049" cy="1331863"/>
          </a:xfrm>
          <a:prstGeom prst="rect">
            <a:avLst/>
          </a:prstGeom>
        </p:spPr>
      </p:pic>
      <p:pic>
        <p:nvPicPr>
          <p:cNvPr id="47" name="Picture 3"/>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804268" y="579043"/>
            <a:ext cx="1339501" cy="1343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532720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299"/>
                                          </p:stCondLst>
                                        </p:cTn>
                                        <p:tgtEl>
                                          <p:spTgt spid="68"/>
                                        </p:tgtEl>
                                        <p:attrNameLst>
                                          <p:attrName>style.visibility</p:attrName>
                                        </p:attrNameLst>
                                      </p:cBhvr>
                                      <p:to>
                                        <p:strVal val="visible"/>
                                      </p:to>
                                    </p:set>
                                  </p:childTnLst>
                                </p:cTn>
                              </p:par>
                              <p:par>
                                <p:cTn id="7" presetID="6" presetClass="emph" presetSubtype="0" accel="100000" autoRev="1" fill="hold" nodeType="withEffect">
                                  <p:stCondLst>
                                    <p:cond delay="1000"/>
                                  </p:stCondLst>
                                  <p:childTnLst>
                                    <p:animScale>
                                      <p:cBhvr>
                                        <p:cTn id="8" dur="300" fill="hold"/>
                                        <p:tgtEl>
                                          <p:spTgt spid="68"/>
                                        </p:tgtEl>
                                      </p:cBhvr>
                                      <p:by x="0" y="0"/>
                                    </p:animScale>
                                  </p:childTnLst>
                                </p:cTn>
                              </p:par>
                              <p:par>
                                <p:cTn id="9" presetID="1" presetClass="entr" presetSubtype="0" fill="hold" nodeType="withEffect">
                                  <p:stCondLst>
                                    <p:cond delay="900"/>
                                  </p:stCondLst>
                                  <p:childTnLst>
                                    <p:set>
                                      <p:cBhvr>
                                        <p:cTn id="10" dur="1" fill="hold">
                                          <p:stCondLst>
                                            <p:cond delay="299"/>
                                          </p:stCondLst>
                                        </p:cTn>
                                        <p:tgtEl>
                                          <p:spTgt spid="46"/>
                                        </p:tgtEl>
                                        <p:attrNameLst>
                                          <p:attrName>style.visibility</p:attrName>
                                        </p:attrNameLst>
                                      </p:cBhvr>
                                      <p:to>
                                        <p:strVal val="visible"/>
                                      </p:to>
                                    </p:set>
                                  </p:childTnLst>
                                </p:cTn>
                              </p:par>
                              <p:par>
                                <p:cTn id="11" presetID="6" presetClass="emph" presetSubtype="0" accel="100000" autoRev="1" fill="hold" nodeType="withEffect">
                                  <p:stCondLst>
                                    <p:cond delay="900"/>
                                  </p:stCondLst>
                                  <p:childTnLst>
                                    <p:animScale>
                                      <p:cBhvr>
                                        <p:cTn id="12" dur="300" fill="hold"/>
                                        <p:tgtEl>
                                          <p:spTgt spid="46"/>
                                        </p:tgtEl>
                                      </p:cBhvr>
                                      <p:by x="0" y="0"/>
                                    </p:animScale>
                                  </p:childTnLst>
                                </p:cTn>
                              </p:par>
                              <p:par>
                                <p:cTn id="13" presetID="1" presetClass="entr" presetSubtype="0" fill="hold" nodeType="withEffect">
                                  <p:stCondLst>
                                    <p:cond delay="800"/>
                                  </p:stCondLst>
                                  <p:childTnLst>
                                    <p:set>
                                      <p:cBhvr>
                                        <p:cTn id="14" dur="1" fill="hold">
                                          <p:stCondLst>
                                            <p:cond delay="299"/>
                                          </p:stCondLst>
                                        </p:cTn>
                                        <p:tgtEl>
                                          <p:spTgt spid="55"/>
                                        </p:tgtEl>
                                        <p:attrNameLst>
                                          <p:attrName>style.visibility</p:attrName>
                                        </p:attrNameLst>
                                      </p:cBhvr>
                                      <p:to>
                                        <p:strVal val="visible"/>
                                      </p:to>
                                    </p:set>
                                  </p:childTnLst>
                                </p:cTn>
                              </p:par>
                              <p:par>
                                <p:cTn id="15" presetID="6" presetClass="emph" presetSubtype="0" accel="100000" autoRev="1" fill="hold" nodeType="withEffect">
                                  <p:stCondLst>
                                    <p:cond delay="800"/>
                                  </p:stCondLst>
                                  <p:childTnLst>
                                    <p:animScale>
                                      <p:cBhvr>
                                        <p:cTn id="16" dur="300" fill="hold"/>
                                        <p:tgtEl>
                                          <p:spTgt spid="55"/>
                                        </p:tgtEl>
                                      </p:cBhvr>
                                      <p:by x="0" y="0"/>
                                    </p:animScale>
                                  </p:childTnLst>
                                </p:cTn>
                              </p:par>
                              <p:par>
                                <p:cTn id="17" presetID="1" presetClass="entr" presetSubtype="0" fill="hold" nodeType="withEffect">
                                  <p:stCondLst>
                                    <p:cond delay="800"/>
                                  </p:stCondLst>
                                  <p:childTnLst>
                                    <p:set>
                                      <p:cBhvr>
                                        <p:cTn id="18" dur="1" fill="hold">
                                          <p:stCondLst>
                                            <p:cond delay="299"/>
                                          </p:stCondLst>
                                        </p:cTn>
                                        <p:tgtEl>
                                          <p:spTgt spid="64"/>
                                        </p:tgtEl>
                                        <p:attrNameLst>
                                          <p:attrName>style.visibility</p:attrName>
                                        </p:attrNameLst>
                                      </p:cBhvr>
                                      <p:to>
                                        <p:strVal val="visible"/>
                                      </p:to>
                                    </p:set>
                                  </p:childTnLst>
                                </p:cTn>
                              </p:par>
                              <p:par>
                                <p:cTn id="19" presetID="6" presetClass="emph" presetSubtype="0" accel="100000" autoRev="1" fill="hold" nodeType="withEffect">
                                  <p:stCondLst>
                                    <p:cond delay="800"/>
                                  </p:stCondLst>
                                  <p:childTnLst>
                                    <p:animScale>
                                      <p:cBhvr>
                                        <p:cTn id="20" dur="300" fill="hold"/>
                                        <p:tgtEl>
                                          <p:spTgt spid="64"/>
                                        </p:tgtEl>
                                      </p:cBhvr>
                                      <p:by x="0" y="0"/>
                                    </p:animScale>
                                  </p:childTnLst>
                                </p:cTn>
                              </p:par>
                              <p:par>
                                <p:cTn id="21" presetID="1" presetClass="entr" presetSubtype="0" fill="hold" nodeType="withEffect">
                                  <p:stCondLst>
                                    <p:cond delay="0"/>
                                  </p:stCondLst>
                                  <p:childTnLst>
                                    <p:set>
                                      <p:cBhvr>
                                        <p:cTn id="22" dur="1" fill="hold">
                                          <p:stCondLst>
                                            <p:cond delay="299"/>
                                          </p:stCondLst>
                                        </p:cTn>
                                        <p:tgtEl>
                                          <p:spTgt spid="67"/>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300" fill="hold"/>
                                        <p:tgtEl>
                                          <p:spTgt spid="67"/>
                                        </p:tgtEl>
                                      </p:cBhvr>
                                      <p:by x="0" y="0"/>
                                    </p:animScale>
                                  </p:childTnLst>
                                </p:cTn>
                              </p:par>
                              <p:par>
                                <p:cTn id="25" presetID="1" presetClass="entr" presetSubtype="0" fill="hold" nodeType="withEffect">
                                  <p:stCondLst>
                                    <p:cond delay="1000"/>
                                  </p:stCondLst>
                                  <p:childTnLst>
                                    <p:set>
                                      <p:cBhvr>
                                        <p:cTn id="26" dur="1" fill="hold">
                                          <p:stCondLst>
                                            <p:cond delay="299"/>
                                          </p:stCondLst>
                                        </p:cTn>
                                        <p:tgtEl>
                                          <p:spTgt spid="69"/>
                                        </p:tgtEl>
                                        <p:attrNameLst>
                                          <p:attrName>style.visibility</p:attrName>
                                        </p:attrNameLst>
                                      </p:cBhvr>
                                      <p:to>
                                        <p:strVal val="visible"/>
                                      </p:to>
                                    </p:set>
                                  </p:childTnLst>
                                </p:cTn>
                              </p:par>
                              <p:par>
                                <p:cTn id="27" presetID="6" presetClass="emph" presetSubtype="0" accel="100000" autoRev="1" fill="hold" nodeType="withEffect">
                                  <p:stCondLst>
                                    <p:cond delay="1000"/>
                                  </p:stCondLst>
                                  <p:childTnLst>
                                    <p:animScale>
                                      <p:cBhvr>
                                        <p:cTn id="28" dur="300" fill="hold"/>
                                        <p:tgtEl>
                                          <p:spTgt spid="69"/>
                                        </p:tgtEl>
                                      </p:cBhvr>
                                      <p:by x="0" y="0"/>
                                    </p:animScale>
                                  </p:childTnLst>
                                </p:cTn>
                              </p:par>
                              <p:par>
                                <p:cTn id="29" presetID="1" presetClass="entr" presetSubtype="0" fill="hold" nodeType="withEffect">
                                  <p:stCondLst>
                                    <p:cond delay="100"/>
                                  </p:stCondLst>
                                  <p:childTnLst>
                                    <p:set>
                                      <p:cBhvr>
                                        <p:cTn id="30" dur="1" fill="hold">
                                          <p:stCondLst>
                                            <p:cond delay="299"/>
                                          </p:stCondLst>
                                        </p:cTn>
                                        <p:tgtEl>
                                          <p:spTgt spid="50"/>
                                        </p:tgtEl>
                                        <p:attrNameLst>
                                          <p:attrName>style.visibility</p:attrName>
                                        </p:attrNameLst>
                                      </p:cBhvr>
                                      <p:to>
                                        <p:strVal val="visible"/>
                                      </p:to>
                                    </p:set>
                                  </p:childTnLst>
                                </p:cTn>
                              </p:par>
                              <p:par>
                                <p:cTn id="31" presetID="6" presetClass="emph" presetSubtype="0" accel="100000" autoRev="1" fill="hold" nodeType="withEffect">
                                  <p:stCondLst>
                                    <p:cond delay="100"/>
                                  </p:stCondLst>
                                  <p:childTnLst>
                                    <p:animScale>
                                      <p:cBhvr>
                                        <p:cTn id="32" dur="300" fill="hold"/>
                                        <p:tgtEl>
                                          <p:spTgt spid="50"/>
                                        </p:tgtEl>
                                      </p:cBhvr>
                                      <p:by x="0" y="0"/>
                                    </p:animScale>
                                  </p:childTnLst>
                                </p:cTn>
                              </p:par>
                              <p:par>
                                <p:cTn id="33" presetID="1" presetClass="entr" presetSubtype="0" fill="hold" nodeType="withEffect">
                                  <p:stCondLst>
                                    <p:cond delay="900"/>
                                  </p:stCondLst>
                                  <p:childTnLst>
                                    <p:set>
                                      <p:cBhvr>
                                        <p:cTn id="34" dur="1" fill="hold">
                                          <p:stCondLst>
                                            <p:cond delay="299"/>
                                          </p:stCondLst>
                                        </p:cTn>
                                        <p:tgtEl>
                                          <p:spTgt spid="43"/>
                                        </p:tgtEl>
                                        <p:attrNameLst>
                                          <p:attrName>style.visibility</p:attrName>
                                        </p:attrNameLst>
                                      </p:cBhvr>
                                      <p:to>
                                        <p:strVal val="visible"/>
                                      </p:to>
                                    </p:set>
                                  </p:childTnLst>
                                </p:cTn>
                              </p:par>
                              <p:par>
                                <p:cTn id="35" presetID="6" presetClass="emph" presetSubtype="0" accel="100000" autoRev="1" fill="hold" nodeType="withEffect">
                                  <p:stCondLst>
                                    <p:cond delay="900"/>
                                  </p:stCondLst>
                                  <p:childTnLst>
                                    <p:animScale>
                                      <p:cBhvr>
                                        <p:cTn id="36" dur="300" fill="hold"/>
                                        <p:tgtEl>
                                          <p:spTgt spid="43"/>
                                        </p:tgtEl>
                                      </p:cBhvr>
                                      <p:by x="0" y="0"/>
                                    </p:animScale>
                                  </p:childTnLst>
                                </p:cTn>
                              </p:par>
                              <p:par>
                                <p:cTn id="37" presetID="1" presetClass="entr" presetSubtype="0" fill="hold" nodeType="withEffect">
                                  <p:stCondLst>
                                    <p:cond delay="700"/>
                                  </p:stCondLst>
                                  <p:childTnLst>
                                    <p:set>
                                      <p:cBhvr>
                                        <p:cTn id="38" dur="1" fill="hold">
                                          <p:stCondLst>
                                            <p:cond delay="299"/>
                                          </p:stCondLst>
                                        </p:cTn>
                                        <p:tgtEl>
                                          <p:spTgt spid="61"/>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300" fill="hold"/>
                                        <p:tgtEl>
                                          <p:spTgt spid="61"/>
                                        </p:tgtEl>
                                      </p:cBhvr>
                                      <p:by x="0" y="0"/>
                                    </p:animScale>
                                  </p:childTnLst>
                                </p:cTn>
                              </p:par>
                              <p:par>
                                <p:cTn id="41" presetID="1" presetClass="entr" presetSubtype="0" fill="hold" nodeType="withEffect">
                                  <p:stCondLst>
                                    <p:cond delay="700"/>
                                  </p:stCondLst>
                                  <p:childTnLst>
                                    <p:set>
                                      <p:cBhvr>
                                        <p:cTn id="42" dur="1" fill="hold">
                                          <p:stCondLst>
                                            <p:cond delay="299"/>
                                          </p:stCondLst>
                                        </p:cTn>
                                        <p:tgtEl>
                                          <p:spTgt spid="47"/>
                                        </p:tgtEl>
                                        <p:attrNameLst>
                                          <p:attrName>style.visibility</p:attrName>
                                        </p:attrNameLst>
                                      </p:cBhvr>
                                      <p:to>
                                        <p:strVal val="visible"/>
                                      </p:to>
                                    </p:set>
                                  </p:childTnLst>
                                </p:cTn>
                              </p:par>
                              <p:par>
                                <p:cTn id="43" presetID="6" presetClass="emph" presetSubtype="0" accel="100000" autoRev="1" fill="hold" nodeType="withEffect">
                                  <p:stCondLst>
                                    <p:cond delay="700"/>
                                  </p:stCondLst>
                                  <p:childTnLst>
                                    <p:animScale>
                                      <p:cBhvr>
                                        <p:cTn id="44" dur="300" fill="hold"/>
                                        <p:tgtEl>
                                          <p:spTgt spid="47"/>
                                        </p:tgtEl>
                                      </p:cBhvr>
                                      <p:by x="0" y="0"/>
                                    </p:animScale>
                                  </p:childTnLst>
                                </p:cTn>
                              </p:par>
                              <p:par>
                                <p:cTn id="45" presetID="1" presetClass="entr" presetSubtype="0" fill="hold" nodeType="withEffect">
                                  <p:stCondLst>
                                    <p:cond delay="1100"/>
                                  </p:stCondLst>
                                  <p:childTnLst>
                                    <p:set>
                                      <p:cBhvr>
                                        <p:cTn id="46" dur="1" fill="hold">
                                          <p:stCondLst>
                                            <p:cond delay="299"/>
                                          </p:stCondLst>
                                        </p:cTn>
                                        <p:tgtEl>
                                          <p:spTgt spid="70"/>
                                        </p:tgtEl>
                                        <p:attrNameLst>
                                          <p:attrName>style.visibility</p:attrName>
                                        </p:attrNameLst>
                                      </p:cBhvr>
                                      <p:to>
                                        <p:strVal val="visible"/>
                                      </p:to>
                                    </p:set>
                                  </p:childTnLst>
                                </p:cTn>
                              </p:par>
                              <p:par>
                                <p:cTn id="47" presetID="6" presetClass="emph" presetSubtype="0" accel="100000" autoRev="1" fill="hold" nodeType="withEffect">
                                  <p:stCondLst>
                                    <p:cond delay="1100"/>
                                  </p:stCondLst>
                                  <p:childTnLst>
                                    <p:animScale>
                                      <p:cBhvr>
                                        <p:cTn id="48" dur="300" fill="hold"/>
                                        <p:tgtEl>
                                          <p:spTgt spid="70"/>
                                        </p:tgtEl>
                                      </p:cBhvr>
                                      <p:by x="0" y="0"/>
                                    </p:animScale>
                                  </p:childTnLst>
                                </p:cTn>
                              </p:par>
                              <p:par>
                                <p:cTn id="49" presetID="1" presetClass="entr" presetSubtype="0" fill="hold" nodeType="withEffect">
                                  <p:stCondLst>
                                    <p:cond delay="200"/>
                                  </p:stCondLst>
                                  <p:childTnLst>
                                    <p:set>
                                      <p:cBhvr>
                                        <p:cTn id="50" dur="1" fill="hold">
                                          <p:stCondLst>
                                            <p:cond delay="299"/>
                                          </p:stCondLst>
                                        </p:cTn>
                                        <p:tgtEl>
                                          <p:spTgt spid="102"/>
                                        </p:tgtEl>
                                        <p:attrNameLst>
                                          <p:attrName>style.visibility</p:attrName>
                                        </p:attrNameLst>
                                      </p:cBhvr>
                                      <p:to>
                                        <p:strVal val="visible"/>
                                      </p:to>
                                    </p:set>
                                  </p:childTnLst>
                                </p:cTn>
                              </p:par>
                              <p:par>
                                <p:cTn id="51" presetID="6" presetClass="emph" presetSubtype="0" accel="100000" autoRev="1" fill="hold" nodeType="withEffect">
                                  <p:stCondLst>
                                    <p:cond delay="200"/>
                                  </p:stCondLst>
                                  <p:childTnLst>
                                    <p:animScale>
                                      <p:cBhvr>
                                        <p:cTn id="52" dur="300" fill="hold"/>
                                        <p:tgtEl>
                                          <p:spTgt spid="102"/>
                                        </p:tgtEl>
                                      </p:cBhvr>
                                      <p:by x="0" y="0"/>
                                    </p:animScale>
                                  </p:childTnLst>
                                </p:cTn>
                              </p:par>
                              <p:par>
                                <p:cTn id="53" presetID="1" presetClass="entr" presetSubtype="0" fill="hold" nodeType="withEffect">
                                  <p:stCondLst>
                                    <p:cond delay="0"/>
                                  </p:stCondLst>
                                  <p:childTnLst>
                                    <p:set>
                                      <p:cBhvr>
                                        <p:cTn id="54" dur="1" fill="hold">
                                          <p:stCondLst>
                                            <p:cond delay="299"/>
                                          </p:stCondLst>
                                        </p:cTn>
                                        <p:tgtEl>
                                          <p:spTgt spid="5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300" fill="hold"/>
                                        <p:tgtEl>
                                          <p:spTgt spid="56"/>
                                        </p:tgtEl>
                                      </p:cBhvr>
                                      <p:by x="0" y="0"/>
                                    </p:animScale>
                                  </p:childTnLst>
                                </p:cTn>
                              </p:par>
                              <p:par>
                                <p:cTn id="57" presetID="1" presetClass="entr" presetSubtype="0" fill="hold" nodeType="withEffect">
                                  <p:stCondLst>
                                    <p:cond delay="600"/>
                                  </p:stCondLst>
                                  <p:childTnLst>
                                    <p:set>
                                      <p:cBhvr>
                                        <p:cTn id="58" dur="1" fill="hold">
                                          <p:stCondLst>
                                            <p:cond delay="299"/>
                                          </p:stCondLst>
                                        </p:cTn>
                                        <p:tgtEl>
                                          <p:spTgt spid="62"/>
                                        </p:tgtEl>
                                        <p:attrNameLst>
                                          <p:attrName>style.visibility</p:attrName>
                                        </p:attrNameLst>
                                      </p:cBhvr>
                                      <p:to>
                                        <p:strVal val="visible"/>
                                      </p:to>
                                    </p:set>
                                  </p:childTnLst>
                                </p:cTn>
                              </p:par>
                              <p:par>
                                <p:cTn id="59" presetID="6" presetClass="emph" presetSubtype="0" accel="100000" autoRev="1" fill="hold" nodeType="withEffect">
                                  <p:stCondLst>
                                    <p:cond delay="600"/>
                                  </p:stCondLst>
                                  <p:childTnLst>
                                    <p:animScale>
                                      <p:cBhvr>
                                        <p:cTn id="60" dur="300" fill="hold"/>
                                        <p:tgtEl>
                                          <p:spTgt spid="62"/>
                                        </p:tgtEl>
                                      </p:cBhvr>
                                      <p:by x="0" y="0"/>
                                    </p:animScale>
                                  </p:childTnLst>
                                </p:cTn>
                              </p:par>
                              <p:par>
                                <p:cTn id="61" presetID="1" presetClass="entr" presetSubtype="0" fill="hold" nodeType="withEffect">
                                  <p:stCondLst>
                                    <p:cond delay="600"/>
                                  </p:stCondLst>
                                  <p:childTnLst>
                                    <p:set>
                                      <p:cBhvr>
                                        <p:cTn id="62" dur="1" fill="hold">
                                          <p:stCondLst>
                                            <p:cond delay="299"/>
                                          </p:stCondLst>
                                        </p:cTn>
                                        <p:tgtEl>
                                          <p:spTgt spid="63"/>
                                        </p:tgtEl>
                                        <p:attrNameLst>
                                          <p:attrName>style.visibility</p:attrName>
                                        </p:attrNameLst>
                                      </p:cBhvr>
                                      <p:to>
                                        <p:strVal val="visible"/>
                                      </p:to>
                                    </p:set>
                                  </p:childTnLst>
                                </p:cTn>
                              </p:par>
                              <p:par>
                                <p:cTn id="63" presetID="6" presetClass="emph" presetSubtype="0" accel="100000" autoRev="1" fill="hold" nodeType="withEffect">
                                  <p:stCondLst>
                                    <p:cond delay="600"/>
                                  </p:stCondLst>
                                  <p:childTnLst>
                                    <p:animScale>
                                      <p:cBhvr>
                                        <p:cTn id="64" dur="300" fill="hold"/>
                                        <p:tgtEl>
                                          <p:spTgt spid="63"/>
                                        </p:tgtEl>
                                      </p:cBhvr>
                                      <p:by x="0" y="0"/>
                                    </p:animScale>
                                  </p:childTnLst>
                                </p:cTn>
                              </p:par>
                              <p:par>
                                <p:cTn id="65" presetID="1" presetClass="entr" presetSubtype="0" fill="hold" nodeType="withEffect">
                                  <p:stCondLst>
                                    <p:cond delay="200"/>
                                  </p:stCondLst>
                                  <p:childTnLst>
                                    <p:set>
                                      <p:cBhvr>
                                        <p:cTn id="66" dur="1" fill="hold">
                                          <p:stCondLst>
                                            <p:cond delay="299"/>
                                          </p:stCondLst>
                                        </p:cTn>
                                        <p:tgtEl>
                                          <p:spTgt spid="54"/>
                                        </p:tgtEl>
                                        <p:attrNameLst>
                                          <p:attrName>style.visibility</p:attrName>
                                        </p:attrNameLst>
                                      </p:cBhvr>
                                      <p:to>
                                        <p:strVal val="visible"/>
                                      </p:to>
                                    </p:set>
                                  </p:childTnLst>
                                </p:cTn>
                              </p:par>
                              <p:par>
                                <p:cTn id="67" presetID="6" presetClass="emph" presetSubtype="0" accel="100000" autoRev="1" fill="hold" nodeType="withEffect">
                                  <p:stCondLst>
                                    <p:cond delay="200"/>
                                  </p:stCondLst>
                                  <p:childTnLst>
                                    <p:animScale>
                                      <p:cBhvr>
                                        <p:cTn id="68" dur="300" fill="hold"/>
                                        <p:tgtEl>
                                          <p:spTgt spid="54"/>
                                        </p:tgtEl>
                                      </p:cBhvr>
                                      <p:by x="0" y="0"/>
                                    </p:animScale>
                                  </p:childTnLst>
                                </p:cTn>
                              </p:par>
                              <p:par>
                                <p:cTn id="69" presetID="1" presetClass="entr" presetSubtype="0" fill="hold" nodeType="withEffect">
                                  <p:stCondLst>
                                    <p:cond delay="100"/>
                                  </p:stCondLst>
                                  <p:childTnLst>
                                    <p:set>
                                      <p:cBhvr>
                                        <p:cTn id="70" dur="1" fill="hold">
                                          <p:stCondLst>
                                            <p:cond delay="299"/>
                                          </p:stCondLst>
                                        </p:cTn>
                                        <p:tgtEl>
                                          <p:spTgt spid="58"/>
                                        </p:tgtEl>
                                        <p:attrNameLst>
                                          <p:attrName>style.visibility</p:attrName>
                                        </p:attrNameLst>
                                      </p:cBhvr>
                                      <p:to>
                                        <p:strVal val="visible"/>
                                      </p:to>
                                    </p:set>
                                  </p:childTnLst>
                                </p:cTn>
                              </p:par>
                              <p:par>
                                <p:cTn id="71" presetID="6" presetClass="emph" presetSubtype="0" accel="100000" autoRev="1" fill="hold" nodeType="withEffect">
                                  <p:stCondLst>
                                    <p:cond delay="100"/>
                                  </p:stCondLst>
                                  <p:childTnLst>
                                    <p:animScale>
                                      <p:cBhvr>
                                        <p:cTn id="72" dur="300" fill="hold"/>
                                        <p:tgtEl>
                                          <p:spTgt spid="58"/>
                                        </p:tgtEl>
                                      </p:cBhvr>
                                      <p:by x="0" y="0"/>
                                    </p:animScale>
                                  </p:childTnLst>
                                </p:cTn>
                              </p:par>
                              <p:par>
                                <p:cTn id="73" presetID="1" presetClass="entr" presetSubtype="0" fill="hold" nodeType="withEffect">
                                  <p:stCondLst>
                                    <p:cond delay="300"/>
                                  </p:stCondLst>
                                  <p:childTnLst>
                                    <p:set>
                                      <p:cBhvr>
                                        <p:cTn id="74" dur="1" fill="hold">
                                          <p:stCondLst>
                                            <p:cond delay="299"/>
                                          </p:stCondLst>
                                        </p:cTn>
                                        <p:tgtEl>
                                          <p:spTgt spid="60"/>
                                        </p:tgtEl>
                                        <p:attrNameLst>
                                          <p:attrName>style.visibility</p:attrName>
                                        </p:attrNameLst>
                                      </p:cBhvr>
                                      <p:to>
                                        <p:strVal val="visible"/>
                                      </p:to>
                                    </p:set>
                                  </p:childTnLst>
                                </p:cTn>
                              </p:par>
                              <p:par>
                                <p:cTn id="75" presetID="6" presetClass="emph" presetSubtype="0" accel="100000" autoRev="1" fill="hold" nodeType="withEffect">
                                  <p:stCondLst>
                                    <p:cond delay="300"/>
                                  </p:stCondLst>
                                  <p:childTnLst>
                                    <p:animScale>
                                      <p:cBhvr>
                                        <p:cTn id="76" dur="300" fill="hold"/>
                                        <p:tgtEl>
                                          <p:spTgt spid="60"/>
                                        </p:tgtEl>
                                      </p:cBhvr>
                                      <p:by x="0" y="0"/>
                                    </p:animScale>
                                  </p:childTnLst>
                                </p:cTn>
                              </p:par>
                              <p:par>
                                <p:cTn id="77" presetID="1" presetClass="entr" presetSubtype="0" fill="hold" nodeType="withEffect">
                                  <p:stCondLst>
                                    <p:cond delay="400"/>
                                  </p:stCondLst>
                                  <p:childTnLst>
                                    <p:set>
                                      <p:cBhvr>
                                        <p:cTn id="78" dur="1" fill="hold">
                                          <p:stCondLst>
                                            <p:cond delay="299"/>
                                          </p:stCondLst>
                                        </p:cTn>
                                        <p:tgtEl>
                                          <p:spTgt spid="53"/>
                                        </p:tgtEl>
                                        <p:attrNameLst>
                                          <p:attrName>style.visibility</p:attrName>
                                        </p:attrNameLst>
                                      </p:cBhvr>
                                      <p:to>
                                        <p:strVal val="visible"/>
                                      </p:to>
                                    </p:set>
                                  </p:childTnLst>
                                </p:cTn>
                              </p:par>
                              <p:par>
                                <p:cTn id="79" presetID="6" presetClass="emph" presetSubtype="0" accel="100000" autoRev="1" fill="hold" nodeType="withEffect">
                                  <p:stCondLst>
                                    <p:cond delay="400"/>
                                  </p:stCondLst>
                                  <p:childTnLst>
                                    <p:animScale>
                                      <p:cBhvr>
                                        <p:cTn id="80" dur="300" fill="hold"/>
                                        <p:tgtEl>
                                          <p:spTgt spid="53"/>
                                        </p:tgtEl>
                                      </p:cBhvr>
                                      <p:by x="0" y="0"/>
                                    </p:animScale>
                                  </p:childTnLst>
                                </p:cTn>
                              </p:par>
                              <p:par>
                                <p:cTn id="81" presetID="1" presetClass="entr" presetSubtype="0" fill="hold" nodeType="withEffect">
                                  <p:stCondLst>
                                    <p:cond delay="500"/>
                                  </p:stCondLst>
                                  <p:childTnLst>
                                    <p:set>
                                      <p:cBhvr>
                                        <p:cTn id="82" dur="1" fill="hold">
                                          <p:stCondLst>
                                            <p:cond delay="299"/>
                                          </p:stCondLst>
                                        </p:cTn>
                                        <p:tgtEl>
                                          <p:spTgt spid="59"/>
                                        </p:tgtEl>
                                        <p:attrNameLst>
                                          <p:attrName>style.visibility</p:attrName>
                                        </p:attrNameLst>
                                      </p:cBhvr>
                                      <p:to>
                                        <p:strVal val="visible"/>
                                      </p:to>
                                    </p:set>
                                  </p:childTnLst>
                                </p:cTn>
                              </p:par>
                              <p:par>
                                <p:cTn id="83" presetID="6" presetClass="emph" presetSubtype="0" accel="100000" autoRev="1" fill="hold" nodeType="withEffect">
                                  <p:stCondLst>
                                    <p:cond delay="500"/>
                                  </p:stCondLst>
                                  <p:childTnLst>
                                    <p:animScale>
                                      <p:cBhvr>
                                        <p:cTn id="84" dur="300" fill="hold"/>
                                        <p:tgtEl>
                                          <p:spTgt spid="59"/>
                                        </p:tgtEl>
                                      </p:cBhvr>
                                      <p:by x="0" y="0"/>
                                    </p:animScale>
                                  </p:childTnLst>
                                </p:cTn>
                              </p:par>
                              <p:par>
                                <p:cTn id="85" presetID="1" presetClass="entr" presetSubtype="0" fill="hold" nodeType="withEffect">
                                  <p:stCondLst>
                                    <p:cond delay="1100"/>
                                  </p:stCondLst>
                                  <p:childTnLst>
                                    <p:set>
                                      <p:cBhvr>
                                        <p:cTn id="86" dur="1" fill="hold">
                                          <p:stCondLst>
                                            <p:cond delay="299"/>
                                          </p:stCondLst>
                                        </p:cTn>
                                        <p:tgtEl>
                                          <p:spTgt spid="71"/>
                                        </p:tgtEl>
                                        <p:attrNameLst>
                                          <p:attrName>style.visibility</p:attrName>
                                        </p:attrNameLst>
                                      </p:cBhvr>
                                      <p:to>
                                        <p:strVal val="visible"/>
                                      </p:to>
                                    </p:set>
                                  </p:childTnLst>
                                </p:cTn>
                              </p:par>
                              <p:par>
                                <p:cTn id="87" presetID="6" presetClass="emph" presetSubtype="0" accel="100000" autoRev="1" fill="hold" nodeType="withEffect">
                                  <p:stCondLst>
                                    <p:cond delay="1100"/>
                                  </p:stCondLst>
                                  <p:childTnLst>
                                    <p:animScale>
                                      <p:cBhvr>
                                        <p:cTn id="88" dur="300" fill="hold"/>
                                        <p:tgtEl>
                                          <p:spTgt spid="71"/>
                                        </p:tgtEl>
                                      </p:cBhvr>
                                      <p:by x="0" y="0"/>
                                    </p:animScale>
                                  </p:childTnLst>
                                </p:cTn>
                              </p:par>
                              <p:par>
                                <p:cTn id="89" presetID="1" presetClass="entr" presetSubtype="0" fill="hold" nodeType="withEffect">
                                  <p:stCondLst>
                                    <p:cond delay="1200"/>
                                  </p:stCondLst>
                                  <p:childTnLst>
                                    <p:set>
                                      <p:cBhvr>
                                        <p:cTn id="90" dur="1" fill="hold">
                                          <p:stCondLst>
                                            <p:cond delay="299"/>
                                          </p:stCondLst>
                                        </p:cTn>
                                        <p:tgtEl>
                                          <p:spTgt spid="41"/>
                                        </p:tgtEl>
                                        <p:attrNameLst>
                                          <p:attrName>style.visibility</p:attrName>
                                        </p:attrNameLst>
                                      </p:cBhvr>
                                      <p:to>
                                        <p:strVal val="visible"/>
                                      </p:to>
                                    </p:set>
                                  </p:childTnLst>
                                </p:cTn>
                              </p:par>
                              <p:par>
                                <p:cTn id="91" presetID="6" presetClass="emph" presetSubtype="0" accel="100000" autoRev="1" fill="hold" nodeType="withEffect">
                                  <p:stCondLst>
                                    <p:cond delay="1200"/>
                                  </p:stCondLst>
                                  <p:childTnLst>
                                    <p:animScale>
                                      <p:cBhvr>
                                        <p:cTn id="92" dur="300" fill="hold"/>
                                        <p:tgtEl>
                                          <p:spTgt spid="41"/>
                                        </p:tgtEl>
                                      </p:cBhvr>
                                      <p:by x="0" y="0"/>
                                    </p:animScale>
                                  </p:childTnLst>
                                </p:cTn>
                              </p:par>
                              <p:par>
                                <p:cTn id="93" presetID="1" presetClass="entr" presetSubtype="0" fill="hold" nodeType="withEffect">
                                  <p:stCondLst>
                                    <p:cond delay="300"/>
                                  </p:stCondLst>
                                  <p:childTnLst>
                                    <p:set>
                                      <p:cBhvr>
                                        <p:cTn id="94" dur="1" fill="hold">
                                          <p:stCondLst>
                                            <p:cond delay="299"/>
                                          </p:stCondLst>
                                        </p:cTn>
                                        <p:tgtEl>
                                          <p:spTgt spid="57"/>
                                        </p:tgtEl>
                                        <p:attrNameLst>
                                          <p:attrName>style.visibility</p:attrName>
                                        </p:attrNameLst>
                                      </p:cBhvr>
                                      <p:to>
                                        <p:strVal val="visible"/>
                                      </p:to>
                                    </p:set>
                                  </p:childTnLst>
                                </p:cTn>
                              </p:par>
                              <p:par>
                                <p:cTn id="95" presetID="6" presetClass="emph" presetSubtype="0" accel="100000" autoRev="1" fill="hold" nodeType="withEffect">
                                  <p:stCondLst>
                                    <p:cond delay="300"/>
                                  </p:stCondLst>
                                  <p:childTnLst>
                                    <p:animScale>
                                      <p:cBhvr>
                                        <p:cTn id="96" dur="300" fill="hold"/>
                                        <p:tgtEl>
                                          <p:spTgt spid="57"/>
                                        </p:tgtEl>
                                      </p:cBhvr>
                                      <p:by x="0" y="0"/>
                                    </p:animScale>
                                  </p:childTnLst>
                                </p:cTn>
                              </p:par>
                              <p:par>
                                <p:cTn id="97" presetID="1" presetClass="entr" presetSubtype="0" fill="hold" nodeType="withEffect">
                                  <p:stCondLst>
                                    <p:cond delay="400"/>
                                  </p:stCondLst>
                                  <p:childTnLst>
                                    <p:set>
                                      <p:cBhvr>
                                        <p:cTn id="98" dur="1" fill="hold">
                                          <p:stCondLst>
                                            <p:cond delay="299"/>
                                          </p:stCondLst>
                                        </p:cTn>
                                        <p:tgtEl>
                                          <p:spTgt spid="65"/>
                                        </p:tgtEl>
                                        <p:attrNameLst>
                                          <p:attrName>style.visibility</p:attrName>
                                        </p:attrNameLst>
                                      </p:cBhvr>
                                      <p:to>
                                        <p:strVal val="visible"/>
                                      </p:to>
                                    </p:set>
                                  </p:childTnLst>
                                </p:cTn>
                              </p:par>
                              <p:par>
                                <p:cTn id="99" presetID="6" presetClass="emph" presetSubtype="0" accel="100000" autoRev="1" fill="hold" nodeType="withEffect">
                                  <p:stCondLst>
                                    <p:cond delay="400"/>
                                  </p:stCondLst>
                                  <p:childTnLst>
                                    <p:animScale>
                                      <p:cBhvr>
                                        <p:cTn id="100" dur="300" fill="hold"/>
                                        <p:tgtEl>
                                          <p:spTgt spid="65"/>
                                        </p:tgtEl>
                                      </p:cBhvr>
                                      <p:by x="0" y="0"/>
                                    </p:animScale>
                                  </p:childTnLst>
                                </p:cTn>
                              </p:par>
                              <p:par>
                                <p:cTn id="101" presetID="1" presetClass="entr" presetSubtype="0" fill="hold" nodeType="withEffect">
                                  <p:stCondLst>
                                    <p:cond delay="500"/>
                                  </p:stCondLst>
                                  <p:childTnLst>
                                    <p:set>
                                      <p:cBhvr>
                                        <p:cTn id="102" dur="1" fill="hold">
                                          <p:stCondLst>
                                            <p:cond delay="299"/>
                                          </p:stCondLst>
                                        </p:cTn>
                                        <p:tgtEl>
                                          <p:spTgt spid="66"/>
                                        </p:tgtEl>
                                        <p:attrNameLst>
                                          <p:attrName>style.visibility</p:attrName>
                                        </p:attrNameLst>
                                      </p:cBhvr>
                                      <p:to>
                                        <p:strVal val="visible"/>
                                      </p:to>
                                    </p:set>
                                  </p:childTnLst>
                                </p:cTn>
                              </p:par>
                              <p:par>
                                <p:cTn id="103" presetID="6" presetClass="emph" presetSubtype="0" accel="100000" autoRev="1" fill="hold" nodeType="withEffect">
                                  <p:stCondLst>
                                    <p:cond delay="500"/>
                                  </p:stCondLst>
                                  <p:childTnLst>
                                    <p:animScale>
                                      <p:cBhvr>
                                        <p:cTn id="104" dur="3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47793" y="150877"/>
            <a:ext cx="8848415" cy="4841747"/>
          </a:xfrm>
          <a:prstGeom prst="rect">
            <a:avLst/>
          </a:prstGeom>
          <a:solidFill>
            <a:schemeClr val="tx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735" y="2110087"/>
            <a:ext cx="3377265" cy="923327"/>
          </a:xfrm>
          <a:prstGeom prst="rect">
            <a:avLst/>
          </a:prstGeom>
        </p:spPr>
      </p:pic>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16899" t="6088" r="11845"/>
          <a:stretch/>
        </p:blipFill>
        <p:spPr>
          <a:xfrm>
            <a:off x="5897880" y="2682794"/>
            <a:ext cx="2976028" cy="2207100"/>
          </a:xfrm>
          <a:prstGeom prst="rect">
            <a:avLst/>
          </a:prstGeom>
        </p:spPr>
      </p:pic>
      <p:pic>
        <p:nvPicPr>
          <p:cNvPr id="46" name="Picture 45"/>
          <p:cNvPicPr>
            <a:picLocks noChangeAspect="1"/>
          </p:cNvPicPr>
          <p:nvPr/>
        </p:nvPicPr>
        <p:blipFill rotWithShape="1">
          <a:blip r:embed="rId5" cstate="print">
            <a:extLst>
              <a:ext uri="{28A0092B-C50C-407E-A947-70E740481C1C}">
                <a14:useLocalDpi xmlns:a14="http://schemas.microsoft.com/office/drawing/2010/main" val="0"/>
              </a:ext>
            </a:extLst>
          </a:blip>
          <a:srcRect l="187" t="562" r="31556" b="7119"/>
          <a:stretch/>
        </p:blipFill>
        <p:spPr>
          <a:xfrm>
            <a:off x="5897880" y="287144"/>
            <a:ext cx="2976028" cy="226314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2830" y="846093"/>
            <a:ext cx="869183" cy="869183"/>
          </a:xfrm>
          <a:prstGeom prst="rect">
            <a:avLst/>
          </a:prstGeom>
        </p:spPr>
      </p:pic>
      <p:pic>
        <p:nvPicPr>
          <p:cNvPr id="49" name="Picture 48" hidden="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710" y="292507"/>
            <a:ext cx="869183" cy="869183"/>
          </a:xfrm>
          <a:prstGeom prst="rect">
            <a:avLst/>
          </a:prstGeom>
        </p:spPr>
      </p:pic>
      <p:sp>
        <p:nvSpPr>
          <p:cNvPr id="18" name="HIDE FOR SHOW: Closed Caption bar" hidden="1"/>
          <p:cNvSpPr/>
          <p:nvPr/>
        </p:nvSpPr>
        <p:spPr bwMode="ltGray">
          <a:xfrm>
            <a:off x="131045" y="4335742"/>
            <a:ext cx="7253517" cy="680094"/>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127517" rIns="85012" bIns="127517" numCol="1" spcCol="0" rtlCol="0" fromWordArt="0" anchor="t" anchorCtr="0" forceAA="0" compatLnSpc="1">
            <a:prstTxWarp prst="textNoShape">
              <a:avLst/>
            </a:prstTxWarp>
            <a:noAutofit/>
          </a:bodyPr>
          <a:lstStyle/>
          <a:p>
            <a:pPr defTabSz="433460" fontAlgn="base">
              <a:lnSpc>
                <a:spcPct val="90000"/>
              </a:lnSpc>
              <a:spcBef>
                <a:spcPct val="0"/>
              </a:spcBef>
              <a:spcAft>
                <a:spcPct val="0"/>
              </a:spcAft>
            </a:pPr>
            <a:r>
              <a:rPr lang="en-US" sz="1487"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sp>
        <p:nvSpPr>
          <p:cNvPr id="13" name="Rectangle 12"/>
          <p:cNvSpPr/>
          <p:nvPr/>
        </p:nvSpPr>
        <p:spPr>
          <a:xfrm>
            <a:off x="313216" y="3945553"/>
            <a:ext cx="5419241" cy="507831"/>
          </a:xfrm>
          <a:prstGeom prst="rect">
            <a:avLst/>
          </a:prstGeom>
        </p:spPr>
        <p:txBody>
          <a:bodyPr wrap="square" lIns="85012" rIns="85012">
            <a:spAutoFit/>
          </a:bodyPr>
          <a:lstStyle/>
          <a:p>
            <a:pPr algn="r" defTabSz="424865" fontAlgn="base">
              <a:lnSpc>
                <a:spcPct val="90000"/>
              </a:lnSpc>
              <a:spcBef>
                <a:spcPct val="0"/>
              </a:spcBef>
              <a:spcAft>
                <a:spcPct val="0"/>
              </a:spcAft>
            </a:pPr>
            <a:r>
              <a:rPr lang="en-US" sz="15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“The first serious tablet version of the check-in app is here.” </a:t>
            </a:r>
            <a:br>
              <a:rPr lang="en-US" sz="15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br>
            <a:r>
              <a:rPr lang="en-US" sz="15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Harry McCracken, </a:t>
            </a:r>
            <a:r>
              <a:rPr lang="en-US" sz="1500" i="1"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Time</a:t>
            </a:r>
          </a:p>
        </p:txBody>
      </p:sp>
    </p:spTree>
    <p:extLst>
      <p:ext uri="{BB962C8B-B14F-4D97-AF65-F5344CB8AC3E}">
        <p14:creationId xmlns:p14="http://schemas.microsoft.com/office/powerpoint/2010/main" val="13669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1.66667E-6 -4.07407E-6 L -0.6875 -0.04699 " pathEditMode="relative" rAng="0" ptsTypes="AA">
                                      <p:cBhvr>
                                        <p:cTn id="6" dur="750" fill="hold"/>
                                        <p:tgtEl>
                                          <p:spTgt spid="8"/>
                                        </p:tgtEl>
                                        <p:attrNameLst>
                                          <p:attrName>ppt_x</p:attrName>
                                          <p:attrName>ppt_y</p:attrName>
                                        </p:attrNameLst>
                                      </p:cBhvr>
                                      <p:rCtr x="-34427" y="-1505"/>
                                    </p:animMotion>
                                  </p:childTnLst>
                                </p:cTn>
                              </p:par>
                              <p:par>
                                <p:cTn id="7" presetID="10" presetClass="entr" presetSubtype="0" fill="hold" nodeType="withEffect">
                                  <p:stCondLst>
                                    <p:cond delay="1000"/>
                                  </p:stCondLst>
                                  <p:childTnLst>
                                    <p:set>
                                      <p:cBhvr>
                                        <p:cTn id="8" dur="1" fill="hold">
                                          <p:stCondLst>
                                            <p:cond delay="0"/>
                                          </p:stCondLst>
                                        </p:cTn>
                                        <p:tgtEl>
                                          <p:spTgt spid="44"/>
                                        </p:tgtEl>
                                        <p:attrNameLst>
                                          <p:attrName>style.visibility</p:attrName>
                                        </p:attrNameLst>
                                      </p:cBhvr>
                                      <p:to>
                                        <p:strVal val="visible"/>
                                      </p:to>
                                    </p:set>
                                    <p:animEffect transition="in" filter="fade">
                                      <p:cBhvr>
                                        <p:cTn id="9" dur="400"/>
                                        <p:tgtEl>
                                          <p:spTgt spid="44"/>
                                        </p:tgtEl>
                                      </p:cBhvr>
                                    </p:animEffect>
                                  </p:childTnLst>
                                </p:cTn>
                              </p:par>
                              <p:par>
                                <p:cTn id="10" presetID="35" presetClass="path" presetSubtype="0" decel="100000" fill="hold" nodeType="withEffect">
                                  <p:stCondLst>
                                    <p:cond delay="1000"/>
                                  </p:stCondLst>
                                  <p:childTnLst>
                                    <p:animMotion origin="layout" path="M 0.01784 0 L -4.375E-6 0 " pathEditMode="relative" rAng="0" ptsTypes="AA">
                                      <p:cBhvr>
                                        <p:cTn id="11" dur="400" fill="hold"/>
                                        <p:tgtEl>
                                          <p:spTgt spid="44"/>
                                        </p:tgtEl>
                                        <p:attrNameLst>
                                          <p:attrName>ppt_x</p:attrName>
                                          <p:attrName>ppt_y</p:attrName>
                                        </p:attrNameLst>
                                      </p:cBhvr>
                                      <p:rCtr x="-898" y="0"/>
                                    </p:animMotion>
                                  </p:childTnLst>
                                </p:cTn>
                              </p:par>
                              <p:par>
                                <p:cTn id="12" presetID="1" presetClass="entr" presetSubtype="0" fill="hold" nodeType="withEffect">
                                  <p:stCondLst>
                                    <p:cond delay="850"/>
                                  </p:stCondLst>
                                  <p:childTnLst>
                                    <p:set>
                                      <p:cBhvr>
                                        <p:cTn id="13" dur="1" fill="hold">
                                          <p:stCondLst>
                                            <p:cond delay="0"/>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600"/>
                                  </p:stCondLst>
                                  <p:childTnLst>
                                    <p:animScale>
                                      <p:cBhvr>
                                        <p:cTn id="15" dur="250" fill="hold"/>
                                        <p:tgtEl>
                                          <p:spTgt spid="45"/>
                                        </p:tgtEl>
                                      </p:cBhvr>
                                      <p:by x="0" y="0"/>
                                    </p:animScale>
                                  </p:childTnLst>
                                </p:cTn>
                              </p:par>
                              <p:par>
                                <p:cTn id="16" presetID="6" presetClass="emph" presetSubtype="0" decel="100000" fill="hold" nodeType="withEffect">
                                  <p:stCondLst>
                                    <p:cond delay="1000"/>
                                  </p:stCondLst>
                                  <p:childTnLst>
                                    <p:animScale>
                                      <p:cBhvr>
                                        <p:cTn id="17" dur="250" fill="hold"/>
                                        <p:tgtEl>
                                          <p:spTgt spid="45"/>
                                        </p:tgtEl>
                                      </p:cBhvr>
                                      <p:by x="110000" y="110000"/>
                                    </p:animScale>
                                  </p:childTnLst>
                                </p:cTn>
                              </p:par>
                              <p:par>
                                <p:cTn id="18" presetID="6" presetClass="emph" presetSubtype="0" decel="100000" fill="hold" nodeType="withEffect">
                                  <p:stCondLst>
                                    <p:cond delay="1150"/>
                                  </p:stCondLst>
                                  <p:childTnLst>
                                    <p:animScale>
                                      <p:cBhvr>
                                        <p:cTn id="19" dur="250" fill="hold"/>
                                        <p:tgtEl>
                                          <p:spTgt spid="45"/>
                                        </p:tgtEl>
                                      </p:cBhvr>
                                      <p:by x="91000" y="91000"/>
                                    </p:animScale>
                                  </p:childTnLst>
                                </p:cTn>
                              </p:par>
                              <p:par>
                                <p:cTn id="20" presetID="1" presetClass="entr" presetSubtype="0" fill="hold" nodeType="withEffect">
                                  <p:stCondLst>
                                    <p:cond delay="950"/>
                                  </p:stCondLst>
                                  <p:childTnLst>
                                    <p:set>
                                      <p:cBhvr>
                                        <p:cTn id="21" dur="1" fill="hold">
                                          <p:stCondLst>
                                            <p:cond delay="0"/>
                                          </p:stCondLst>
                                        </p:cTn>
                                        <p:tgtEl>
                                          <p:spTgt spid="46"/>
                                        </p:tgtEl>
                                        <p:attrNameLst>
                                          <p:attrName>style.visibility</p:attrName>
                                        </p:attrNameLst>
                                      </p:cBhvr>
                                      <p:to>
                                        <p:strVal val="visible"/>
                                      </p:to>
                                    </p:set>
                                  </p:childTnLst>
                                </p:cTn>
                              </p:par>
                              <p:par>
                                <p:cTn id="22" presetID="6" presetClass="emph" presetSubtype="0" accel="100000" autoRev="1" fill="hold" nodeType="withEffect">
                                  <p:stCondLst>
                                    <p:cond delay="700"/>
                                  </p:stCondLst>
                                  <p:childTnLst>
                                    <p:animScale>
                                      <p:cBhvr>
                                        <p:cTn id="23" dur="250" fill="hold"/>
                                        <p:tgtEl>
                                          <p:spTgt spid="46"/>
                                        </p:tgtEl>
                                      </p:cBhvr>
                                      <p:by x="0" y="0"/>
                                    </p:animScale>
                                  </p:childTnLst>
                                </p:cTn>
                              </p:par>
                              <p:par>
                                <p:cTn id="24" presetID="6" presetClass="emph" presetSubtype="0" decel="100000" fill="hold" nodeType="withEffect">
                                  <p:stCondLst>
                                    <p:cond delay="1100"/>
                                  </p:stCondLst>
                                  <p:childTnLst>
                                    <p:animScale>
                                      <p:cBhvr>
                                        <p:cTn id="25" dur="250" fill="hold"/>
                                        <p:tgtEl>
                                          <p:spTgt spid="46"/>
                                        </p:tgtEl>
                                      </p:cBhvr>
                                      <p:by x="110000" y="110000"/>
                                    </p:animScale>
                                  </p:childTnLst>
                                </p:cTn>
                              </p:par>
                              <p:par>
                                <p:cTn id="26" presetID="6" presetClass="emph" presetSubtype="0" decel="100000" fill="hold" nodeType="withEffect">
                                  <p:stCondLst>
                                    <p:cond delay="1250"/>
                                  </p:stCondLst>
                                  <p:childTnLst>
                                    <p:animScale>
                                      <p:cBhvr>
                                        <p:cTn id="27" dur="250" fill="hold"/>
                                        <p:tgtEl>
                                          <p:spTgt spid="46"/>
                                        </p:tgtEl>
                                      </p:cBhvr>
                                      <p:by x="91000" y="91000"/>
                                    </p:animScale>
                                  </p:childTnLst>
                                </p:cTn>
                              </p:par>
                              <p:par>
                                <p:cTn id="28" presetID="10" presetClass="entr" presetSubtype="0" fill="hold" grpId="0" nodeType="withEffect">
                                  <p:stCondLst>
                                    <p:cond delay="12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47793" y="150877"/>
            <a:ext cx="8848415" cy="4841747"/>
          </a:xfrm>
          <a:prstGeom prst="rect">
            <a:avLst/>
          </a:prstGeom>
          <a:solidFill>
            <a:schemeClr val="tx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7880" y="2953346"/>
            <a:ext cx="2976028" cy="1665995"/>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7880" y="582250"/>
            <a:ext cx="2976028" cy="167292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2830" y="846093"/>
            <a:ext cx="869183" cy="869183"/>
          </a:xfrm>
          <a:prstGeom prst="rect">
            <a:avLst/>
          </a:prstGeom>
        </p:spPr>
      </p:pic>
      <p:pic>
        <p:nvPicPr>
          <p:cNvPr id="49" name="Picture 48" hidden="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710" y="292507"/>
            <a:ext cx="869183" cy="869183"/>
          </a:xfrm>
          <a:prstGeom prst="rect">
            <a:avLst/>
          </a:prstGeom>
        </p:spPr>
      </p:pic>
      <p:sp>
        <p:nvSpPr>
          <p:cNvPr id="18" name="HIDE FOR SHOW: Closed Caption bar" hidden="1"/>
          <p:cNvSpPr/>
          <p:nvPr/>
        </p:nvSpPr>
        <p:spPr bwMode="ltGray">
          <a:xfrm>
            <a:off x="131045" y="4335742"/>
            <a:ext cx="7253517" cy="680094"/>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127517" rIns="85012" bIns="127517" numCol="1" spcCol="0" rtlCol="0" fromWordArt="0" anchor="t" anchorCtr="0" forceAA="0" compatLnSpc="1">
            <a:prstTxWarp prst="textNoShape">
              <a:avLst/>
            </a:prstTxWarp>
            <a:noAutofit/>
          </a:bodyPr>
          <a:lstStyle/>
          <a:p>
            <a:pPr defTabSz="433460" fontAlgn="base">
              <a:lnSpc>
                <a:spcPct val="90000"/>
              </a:lnSpc>
              <a:spcBef>
                <a:spcPct val="0"/>
              </a:spcBef>
              <a:spcAft>
                <a:spcPct val="0"/>
              </a:spcAft>
            </a:pPr>
            <a:r>
              <a:rPr lang="en-US" sz="1487"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grpSp>
        <p:nvGrpSpPr>
          <p:cNvPr id="4" name="Group 3"/>
          <p:cNvGrpSpPr/>
          <p:nvPr/>
        </p:nvGrpSpPr>
        <p:grpSpPr>
          <a:xfrm>
            <a:off x="1502212" y="2013287"/>
            <a:ext cx="4577669" cy="1181950"/>
            <a:chOff x="983041" y="4288190"/>
            <a:chExt cx="6103558" cy="1575933"/>
          </a:xfrm>
        </p:grpSpPr>
        <p:sp>
          <p:nvSpPr>
            <p:cNvPr id="2" name="TextBox 1"/>
            <p:cNvSpPr txBox="1"/>
            <p:nvPr/>
          </p:nvSpPr>
          <p:spPr>
            <a:xfrm>
              <a:off x="2130008" y="4679125"/>
              <a:ext cx="4956591" cy="794064"/>
            </a:xfrm>
            <a:prstGeom prst="rect">
              <a:avLst/>
            </a:prstGeom>
            <a:noFill/>
          </p:spPr>
          <p:txBody>
            <a:bodyPr wrap="square" lIns="137160" tIns="109728" rIns="137160" bIns="109728" rtlCol="0">
              <a:spAutoFit/>
            </a:bodyPr>
            <a:lstStyle/>
            <a:p>
              <a:pPr>
                <a:lnSpc>
                  <a:spcPct val="90000"/>
                </a:lnSpc>
              </a:pPr>
              <a:r>
                <a:rPr lang="en-US" sz="2700" dirty="0">
                  <a:solidFill>
                    <a:schemeClr val="bg2"/>
                  </a:solidFill>
                </a:rPr>
                <a:t>Fantasy Football</a:t>
              </a:r>
            </a:p>
          </p:txBody>
        </p:sp>
        <p:pic>
          <p:nvPicPr>
            <p:cNvPr id="3" name="Picture 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3041" y="4288190"/>
              <a:ext cx="1146967" cy="1575933"/>
            </a:xfrm>
            <a:prstGeom prst="rect">
              <a:avLst/>
            </a:prstGeom>
          </p:spPr>
        </p:pic>
      </p:grpSp>
    </p:spTree>
    <p:extLst>
      <p:ext uri="{BB962C8B-B14F-4D97-AF65-F5344CB8AC3E}">
        <p14:creationId xmlns:p14="http://schemas.microsoft.com/office/powerpoint/2010/main" val="232919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0.00286 -4.07407E-6 L -0.69036 -0.04699 " pathEditMode="relative" rAng="0" ptsTypes="AA">
                                      <p:cBhvr>
                                        <p:cTn id="6" dur="750" fill="hold"/>
                                        <p:tgtEl>
                                          <p:spTgt spid="8"/>
                                        </p:tgtEl>
                                        <p:attrNameLst>
                                          <p:attrName>ppt_x</p:attrName>
                                          <p:attrName>ppt_y</p:attrName>
                                        </p:attrNameLst>
                                      </p:cBhvr>
                                      <p:rCtr x="-34375" y="-2361"/>
                                    </p:animMotion>
                                  </p:childTnLst>
                                </p:cTn>
                              </p:par>
                              <p:par>
                                <p:cTn id="7" presetID="10" presetClass="entr" presetSubtype="0" fill="hold" nodeType="withEffect">
                                  <p:stCondLst>
                                    <p:cond delay="1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400"/>
                                        <p:tgtEl>
                                          <p:spTgt spid="4"/>
                                        </p:tgtEl>
                                      </p:cBhvr>
                                    </p:animEffect>
                                  </p:childTnLst>
                                </p:cTn>
                              </p:par>
                              <p:par>
                                <p:cTn id="10" presetID="35" presetClass="path" presetSubtype="0" decel="100000" fill="hold" nodeType="withEffect">
                                  <p:stCondLst>
                                    <p:cond delay="1000"/>
                                  </p:stCondLst>
                                  <p:childTnLst>
                                    <p:animMotion origin="layout" path="M 0.01784 0 L -3.33333E-6 0 " pathEditMode="relative" rAng="0" ptsTypes="AA">
                                      <p:cBhvr>
                                        <p:cTn id="11" dur="400" fill="hold"/>
                                        <p:tgtEl>
                                          <p:spTgt spid="4"/>
                                        </p:tgtEl>
                                        <p:attrNameLst>
                                          <p:attrName>ppt_x</p:attrName>
                                          <p:attrName>ppt_y</p:attrName>
                                        </p:attrNameLst>
                                      </p:cBhvr>
                                      <p:rCtr x="-898" y="0"/>
                                    </p:animMotion>
                                  </p:childTnLst>
                                </p:cTn>
                              </p:par>
                              <p:par>
                                <p:cTn id="12" presetID="1" presetClass="entr" presetSubtype="0" fill="hold" nodeType="withEffect">
                                  <p:stCondLst>
                                    <p:cond delay="850"/>
                                  </p:stCondLst>
                                  <p:childTnLst>
                                    <p:set>
                                      <p:cBhvr>
                                        <p:cTn id="13" dur="1" fill="hold">
                                          <p:stCondLst>
                                            <p:cond delay="0"/>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600"/>
                                  </p:stCondLst>
                                  <p:childTnLst>
                                    <p:animScale>
                                      <p:cBhvr>
                                        <p:cTn id="15" dur="250" fill="hold"/>
                                        <p:tgtEl>
                                          <p:spTgt spid="45"/>
                                        </p:tgtEl>
                                      </p:cBhvr>
                                      <p:by x="0" y="0"/>
                                    </p:animScale>
                                  </p:childTnLst>
                                </p:cTn>
                              </p:par>
                              <p:par>
                                <p:cTn id="16" presetID="6" presetClass="emph" presetSubtype="0" decel="100000" fill="hold" nodeType="withEffect">
                                  <p:stCondLst>
                                    <p:cond delay="1000"/>
                                  </p:stCondLst>
                                  <p:childTnLst>
                                    <p:animScale>
                                      <p:cBhvr>
                                        <p:cTn id="17" dur="250" fill="hold"/>
                                        <p:tgtEl>
                                          <p:spTgt spid="45"/>
                                        </p:tgtEl>
                                      </p:cBhvr>
                                      <p:by x="110000" y="110000"/>
                                    </p:animScale>
                                  </p:childTnLst>
                                </p:cTn>
                              </p:par>
                              <p:par>
                                <p:cTn id="18" presetID="6" presetClass="emph" presetSubtype="0" decel="100000" fill="hold" nodeType="withEffect">
                                  <p:stCondLst>
                                    <p:cond delay="1150"/>
                                  </p:stCondLst>
                                  <p:childTnLst>
                                    <p:animScale>
                                      <p:cBhvr>
                                        <p:cTn id="19" dur="250" fill="hold"/>
                                        <p:tgtEl>
                                          <p:spTgt spid="45"/>
                                        </p:tgtEl>
                                      </p:cBhvr>
                                      <p:by x="91000" y="91000"/>
                                    </p:animScale>
                                  </p:childTnLst>
                                </p:cTn>
                              </p:par>
                              <p:par>
                                <p:cTn id="20" presetID="1" presetClass="entr" presetSubtype="0" fill="hold" nodeType="withEffect">
                                  <p:stCondLst>
                                    <p:cond delay="950"/>
                                  </p:stCondLst>
                                  <p:childTnLst>
                                    <p:set>
                                      <p:cBhvr>
                                        <p:cTn id="21" dur="1" fill="hold">
                                          <p:stCondLst>
                                            <p:cond delay="0"/>
                                          </p:stCondLst>
                                        </p:cTn>
                                        <p:tgtEl>
                                          <p:spTgt spid="46"/>
                                        </p:tgtEl>
                                        <p:attrNameLst>
                                          <p:attrName>style.visibility</p:attrName>
                                        </p:attrNameLst>
                                      </p:cBhvr>
                                      <p:to>
                                        <p:strVal val="visible"/>
                                      </p:to>
                                    </p:set>
                                  </p:childTnLst>
                                </p:cTn>
                              </p:par>
                              <p:par>
                                <p:cTn id="22" presetID="6" presetClass="emph" presetSubtype="0" accel="100000" autoRev="1" fill="hold" nodeType="withEffect">
                                  <p:stCondLst>
                                    <p:cond delay="700"/>
                                  </p:stCondLst>
                                  <p:childTnLst>
                                    <p:animScale>
                                      <p:cBhvr>
                                        <p:cTn id="23" dur="250" fill="hold"/>
                                        <p:tgtEl>
                                          <p:spTgt spid="46"/>
                                        </p:tgtEl>
                                      </p:cBhvr>
                                      <p:by x="0" y="0"/>
                                    </p:animScale>
                                  </p:childTnLst>
                                </p:cTn>
                              </p:par>
                              <p:par>
                                <p:cTn id="24" presetID="6" presetClass="emph" presetSubtype="0" decel="100000" fill="hold" nodeType="withEffect">
                                  <p:stCondLst>
                                    <p:cond delay="1100"/>
                                  </p:stCondLst>
                                  <p:childTnLst>
                                    <p:animScale>
                                      <p:cBhvr>
                                        <p:cTn id="25" dur="250" fill="hold"/>
                                        <p:tgtEl>
                                          <p:spTgt spid="46"/>
                                        </p:tgtEl>
                                      </p:cBhvr>
                                      <p:by x="110000" y="110000"/>
                                    </p:animScale>
                                  </p:childTnLst>
                                </p:cTn>
                              </p:par>
                              <p:par>
                                <p:cTn id="26" presetID="6" presetClass="emph" presetSubtype="0" decel="100000" fill="hold" nodeType="withEffect">
                                  <p:stCondLst>
                                    <p:cond delay="1250"/>
                                  </p:stCondLst>
                                  <p:childTnLst>
                                    <p:animScale>
                                      <p:cBhvr>
                                        <p:cTn id="27" dur="250" fill="hold"/>
                                        <p:tgtEl>
                                          <p:spTgt spid="4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1" ma:contentTypeDescription="Create a new document." ma:contentTypeScope="" ma:versionID="690d8cae54629b44507218643ffac2ae">
  <xsd:schema xmlns:xsd="http://www.w3.org/2001/XMLSchema" xmlns:xs="http://www.w3.org/2001/XMLSchema" xmlns:p="http://schemas.microsoft.com/office/2006/metadata/properties" xmlns:ns3="e3d0970a-7e18-4fe5-9b60-2ba79416d134" targetNamespace="http://schemas.microsoft.com/office/2006/metadata/properties" ma:root="true" ma:fieldsID="b9db1795a0e14a103f61a146c412fa7a" ns3:_="">
    <xsd:import namespace="e3d0970a-7e18-4fe5-9b60-2ba79416d134"/>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d0970a-7e18-4fe5-9b60-2ba79416d1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B14FD5-54A2-4427-AEA5-77EA2C9C8140}"/>
</file>

<file path=customXml/itemProps2.xml><?xml version="1.0" encoding="utf-8"?>
<ds:datastoreItem xmlns:ds="http://schemas.openxmlformats.org/officeDocument/2006/customXml" ds:itemID="{E670B291-BDAF-4684-90E6-E4191BB66117}"/>
</file>

<file path=customXml/itemProps3.xml><?xml version="1.0" encoding="utf-8"?>
<ds:datastoreItem xmlns:ds="http://schemas.openxmlformats.org/officeDocument/2006/customXml" ds:itemID="{E943690B-EADA-4C6E-B7E3-5264306A37BF}"/>
</file>

<file path=docProps/app.xml><?xml version="1.0" encoding="utf-8"?>
<Properties xmlns="http://schemas.openxmlformats.org/officeDocument/2006/extended-properties" xmlns:vt="http://schemas.openxmlformats.org/officeDocument/2006/docPropsVTypes">
  <TotalTime>304</TotalTime>
  <Words>3000</Words>
  <Application>Microsoft Office PowerPoint</Application>
  <PresentationFormat>On-screen Show (16:9)</PresentationFormat>
  <Paragraphs>243</Paragraphs>
  <Slides>26</Slides>
  <Notes>23</Notes>
  <HiddenSlides>0</HiddenSlides>
  <MMClips>1</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26</vt:i4>
      </vt:variant>
    </vt:vector>
  </HeadingPairs>
  <TitlesOfParts>
    <vt:vector size="37" baseType="lpstr">
      <vt:lpstr>Arial</vt:lpstr>
      <vt:lpstr>Calibri</vt:lpstr>
      <vt:lpstr>Segoe UI</vt:lpstr>
      <vt:lpstr>Segoe UI Light</vt:lpstr>
      <vt:lpstr>Symbol</vt:lpstr>
      <vt:lpstr>Times New Roman</vt:lpstr>
      <vt:lpstr>Office Theme</vt:lpstr>
      <vt:lpstr>Custom Design</vt:lpstr>
      <vt:lpstr>1_Custom Design</vt:lpstr>
      <vt:lpstr>3_Custom Design</vt:lpstr>
      <vt:lpstr>Microsoft_Internal_Group_template_16-9_WHITE_Blue_accents</vt:lpstr>
      <vt:lpstr>Overview of the  Modern Microsoft Platform</vt:lpstr>
      <vt:lpstr>PowerPoint Presentation</vt:lpstr>
      <vt:lpstr>PowerPoint Presentation</vt:lpstr>
      <vt:lpstr>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8.1 More powerful and efficient</vt:lpstr>
      <vt:lpstr>PowerPoint Presentation</vt:lpstr>
      <vt:lpstr>PowerPoint Presentation</vt:lpstr>
      <vt:lpstr>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Vu</dc:creator>
  <cp:lastModifiedBy>Brian Prince (DPE)</cp:lastModifiedBy>
  <cp:revision>21</cp:revision>
  <dcterms:created xsi:type="dcterms:W3CDTF">2013-04-16T20:54:55Z</dcterms:created>
  <dcterms:modified xsi:type="dcterms:W3CDTF">2014-01-31T16:00:15Z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TaxKeyword">
    <vt:lpwstr/>
  </property>
  <property fmtid="{D5CDD505-2E9C-101B-9397-08002B2CF9AE}" pid="4" name="IsMyDocuments">
    <vt:bool>true</vt:bool>
  </property>
  <property fmtid="{D5CDD505-2E9C-101B-9397-08002B2CF9AE}" pid="5" name="TaxCatchAll">
    <vt:lpwstr/>
  </property>
  <property fmtid="{D5CDD505-2E9C-101B-9397-08002B2CF9AE}" pid="6" name="TaxKeywordTaxHTField">
    <vt:lpwstr/>
  </property>
</Properties>
</file>